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aleway"/>
      <p:regular r:id="rId29"/>
      <p:bold r:id="rId30"/>
      <p:italic r:id="rId31"/>
      <p:boldItalic r:id="rId32"/>
    </p:embeddedFont>
    <p:embeddedFont>
      <p:font typeface="Roboto"/>
      <p:regular r:id="rId33"/>
      <p:bold r:id="rId34"/>
      <p:italic r:id="rId35"/>
      <p:boldItalic r:id="rId36"/>
    </p:embeddedFont>
    <p:embeddedFont>
      <p:font typeface="La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Gabriel Falcão"/>
  <p:cmAuthor clrIdx="1" id="1" initials="" lastIdx="1" name="Gabriel Jesus"/>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5.xml"/><Relationship Id="rId33" Type="http://schemas.openxmlformats.org/officeDocument/2006/relationships/font" Target="fonts/Roboto-regular.fntdata"/><Relationship Id="rId10" Type="http://schemas.openxmlformats.org/officeDocument/2006/relationships/slide" Target="slides/slide4.xml"/><Relationship Id="rId32" Type="http://schemas.openxmlformats.org/officeDocument/2006/relationships/font" Target="fonts/Raleway-boldItalic.fntdata"/><Relationship Id="rId13" Type="http://schemas.openxmlformats.org/officeDocument/2006/relationships/slide" Target="slides/slide7.xml"/><Relationship Id="rId35" Type="http://schemas.openxmlformats.org/officeDocument/2006/relationships/font" Target="fonts/Roboto-italic.fntdata"/><Relationship Id="rId12" Type="http://schemas.openxmlformats.org/officeDocument/2006/relationships/slide" Target="slides/slide6.xml"/><Relationship Id="rId34" Type="http://schemas.openxmlformats.org/officeDocument/2006/relationships/font" Target="fonts/Roboto-bold.fntdata"/><Relationship Id="rId15" Type="http://schemas.openxmlformats.org/officeDocument/2006/relationships/slide" Target="slides/slide9.xml"/><Relationship Id="rId37" Type="http://schemas.openxmlformats.org/officeDocument/2006/relationships/font" Target="fonts/Lato-regular.fntdata"/><Relationship Id="rId14" Type="http://schemas.openxmlformats.org/officeDocument/2006/relationships/slide" Target="slides/slide8.xml"/><Relationship Id="rId36" Type="http://schemas.openxmlformats.org/officeDocument/2006/relationships/font" Target="fonts/Roboto-boldItalic.fntdata"/><Relationship Id="rId17" Type="http://schemas.openxmlformats.org/officeDocument/2006/relationships/slide" Target="slides/slide11.xml"/><Relationship Id="rId39" Type="http://schemas.openxmlformats.org/officeDocument/2006/relationships/font" Target="fonts/Lato-italic.fntdata"/><Relationship Id="rId16" Type="http://schemas.openxmlformats.org/officeDocument/2006/relationships/slide" Target="slides/slide10.xml"/><Relationship Id="rId38" Type="http://schemas.openxmlformats.org/officeDocument/2006/relationships/font" Target="fonts/Lato-bold.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9-23T17:17:40.226">
    <p:pos x="6000" y="0"/>
    <p:text>Adicionar termos técnicos? como as técnicas utilizadas, e blabla</p:text>
  </p:cm>
  <p:cm authorId="0" idx="2" dt="2024-09-23T17:17:40.226">
    <p:pos x="6000" y="0"/>
    <p:text>Metodologia utilizada?</p:text>
  </p:cm>
  <p:cm authorId="1" idx="1" dt="2024-09-22T21:32:22.927">
    <p:pos x="6000" y="100"/>
    <p:text>https://www.scielo.br/j/edur/a/D8BG7VqVDPmYk3d5xmCJJyF/</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d34fe1cbf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d34fe1cbf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d34fe1cbf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d34fe1cbf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d3777f8d0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d3777f8d0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d34fe1cbfa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d34fe1cbfa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d3552d793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d3552d793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d37ae837f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d37ae837f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d37ae837f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d37ae837f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d34fe1cbfa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d34fe1cbfa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d34fe1cbf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d34fe1cbf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fab7466df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fab7466df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2092a2741f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2092a2741f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d34fe1cbf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d34fe1cbf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041635dae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3041635dae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d2b933677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d2b933677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2092a2741f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2092a2741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2092a2741f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2092a2741f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d38a4be0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d38a4be0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fab7466df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fab7466df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fab7466df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fab7466df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d34fe1cbf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d34fe1cbf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d34fe1cbf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d34fe1cbf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comments" Target="../comments/commen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13.png"/><Relationship Id="rId5"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ar-js-org.github.io/AR.js-Docs/" TargetMode="External"/><Relationship Id="rId4" Type="http://schemas.openxmlformats.org/officeDocument/2006/relationships/hyperlink" Target="https://ar-js-org.github.io/AR.js-Docs/" TargetMode="External"/><Relationship Id="rId11" Type="http://schemas.openxmlformats.org/officeDocument/2006/relationships/hyperlink" Target="https://www.scielo.br/j/edur/a/D8BG7VqVDPmYk3d5xmCJJyF/" TargetMode="External"/><Relationship Id="rId10" Type="http://schemas.openxmlformats.org/officeDocument/2006/relationships/hyperlink" Target="https://www.nabtjournal.com/nabtjournal/march_2017?pg=24#pg24" TargetMode="External"/><Relationship Id="rId12" Type="http://schemas.openxmlformats.org/officeDocument/2006/relationships/hyperlink" Target="https://www.scielo.br/j/edur/a/D8BG7VqVDPmYk3d5xmCJJyF/" TargetMode="External"/><Relationship Id="rId9" Type="http://schemas.openxmlformats.org/officeDocument/2006/relationships/hyperlink" Target="https://www.nabtjournal.com/nabtjournal/march_2017?pg=24#pg24" TargetMode="External"/><Relationship Id="rId5" Type="http://schemas.openxmlformats.org/officeDocument/2006/relationships/hyperlink" Target="https://docs.opencv.org/3.4/d5/dae/tutorial_aruco_detection.html" TargetMode="External"/><Relationship Id="rId6" Type="http://schemas.openxmlformats.org/officeDocument/2006/relationships/hyperlink" Target="https://docs.opencv.org/3.4/d5/dae/tutorial_aruco_detection.html" TargetMode="External"/><Relationship Id="rId7" Type="http://schemas.openxmlformats.org/officeDocument/2006/relationships/hyperlink" Target="https://journals.sagepub.com/doi/10.1177/1687814016651370" TargetMode="External"/><Relationship Id="rId8" Type="http://schemas.openxmlformats.org/officeDocument/2006/relationships/hyperlink" Target="https://journals.sagepub.com/doi/10.1177/1687814016651370"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github.com/GabrielFS13/computacao_grafica_realidade_aumentad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249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REALIDADE AUMENTADA SIMPLES</a:t>
            </a:r>
            <a:endParaRPr/>
          </a:p>
        </p:txBody>
      </p:sp>
      <p:sp>
        <p:nvSpPr>
          <p:cNvPr id="87" name="Google Shape;87;p13"/>
          <p:cNvSpPr txBox="1"/>
          <p:nvPr>
            <p:ph idx="1" type="subTitle"/>
          </p:nvPr>
        </p:nvSpPr>
        <p:spPr>
          <a:xfrm>
            <a:off x="697700" y="2949150"/>
            <a:ext cx="7688100" cy="1971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Gabriel Araujo de Jesus </a:t>
            </a:r>
            <a:endParaRPr sz="1800"/>
          </a:p>
          <a:p>
            <a:pPr indent="-342900" lvl="0" marL="457200" rtl="0" algn="l">
              <a:spcBef>
                <a:spcPts val="0"/>
              </a:spcBef>
              <a:spcAft>
                <a:spcPts val="0"/>
              </a:spcAft>
              <a:buSzPts val="1800"/>
              <a:buChar char="●"/>
            </a:pPr>
            <a:r>
              <a:rPr lang="en" sz="1800"/>
              <a:t>Gabriel Falcão Gamonal Gamonal</a:t>
            </a:r>
            <a:endParaRPr sz="1800"/>
          </a:p>
          <a:p>
            <a:pPr indent="-342900" lvl="0" marL="457200" rtl="0" algn="l">
              <a:spcBef>
                <a:spcPts val="0"/>
              </a:spcBef>
              <a:spcAft>
                <a:spcPts val="0"/>
              </a:spcAft>
              <a:buSzPts val="1800"/>
              <a:buChar char="●"/>
            </a:pPr>
            <a:r>
              <a:rPr lang="en" sz="1800"/>
              <a:t>Richard Henry Haartman</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 SDK para Smartphones</a:t>
            </a:r>
            <a:endParaRPr/>
          </a:p>
        </p:txBody>
      </p:sp>
      <p:sp>
        <p:nvSpPr>
          <p:cNvPr id="184" name="Google Shape;184;p22"/>
          <p:cNvSpPr txBox="1"/>
          <p:nvPr>
            <p:ph idx="1" type="body"/>
          </p:nvPr>
        </p:nvSpPr>
        <p:spPr>
          <a:xfrm>
            <a:off x="729450" y="2078875"/>
            <a:ext cx="43755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700"/>
              <a:t>2008 - Primeiro SDK (Software Development Kit) de Realidade Aumentada para smartphones que permite com que desenvolvedores criem aplicativos que utilizam câmeras e sensores de dispositivos móveis para criar experiências de RA.</a:t>
            </a:r>
            <a:endParaRPr sz="1700"/>
          </a:p>
        </p:txBody>
      </p:sp>
      <p:pic>
        <p:nvPicPr>
          <p:cNvPr id="185" name="Google Shape;185;p22"/>
          <p:cNvPicPr preferRelativeResize="0"/>
          <p:nvPr/>
        </p:nvPicPr>
        <p:blipFill>
          <a:blip r:embed="rId3">
            <a:alphaModFix/>
          </a:blip>
          <a:stretch>
            <a:fillRect/>
          </a:stretch>
        </p:blipFill>
        <p:spPr>
          <a:xfrm>
            <a:off x="5257350" y="2006250"/>
            <a:ext cx="3389575" cy="1867125"/>
          </a:xfrm>
          <a:prstGeom prst="rect">
            <a:avLst/>
          </a:prstGeom>
          <a:noFill/>
          <a:ln>
            <a:noFill/>
          </a:ln>
        </p:spPr>
      </p:pic>
      <p:sp>
        <p:nvSpPr>
          <p:cNvPr id="186" name="Google Shape;186;p22"/>
          <p:cNvSpPr txBox="1"/>
          <p:nvPr/>
        </p:nvSpPr>
        <p:spPr>
          <a:xfrm>
            <a:off x="784020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Falcão</a:t>
            </a:r>
            <a:endParaRPr b="1" sz="1100">
              <a:solidFill>
                <a:schemeClr val="accen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lang="en"/>
              <a:t>A Popularização da Realidade Aumentada</a:t>
            </a:r>
            <a:endParaRPr/>
          </a:p>
        </p:txBody>
      </p:sp>
      <p:sp>
        <p:nvSpPr>
          <p:cNvPr id="192" name="Google Shape;192;p23"/>
          <p:cNvSpPr txBox="1"/>
          <p:nvPr>
            <p:ph idx="1" type="body"/>
          </p:nvPr>
        </p:nvSpPr>
        <p:spPr>
          <a:xfrm>
            <a:off x="729450" y="2078875"/>
            <a:ext cx="43755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700"/>
              <a:t>2016 - Presente - Pokemon Go popularizou em larga escala, demonstrando a capacidade de uso na educação, saúde, arquitetura e varejo</a:t>
            </a:r>
            <a:endParaRPr sz="1700"/>
          </a:p>
        </p:txBody>
      </p:sp>
      <p:pic>
        <p:nvPicPr>
          <p:cNvPr id="193" name="Google Shape;193;p23"/>
          <p:cNvPicPr preferRelativeResize="0"/>
          <p:nvPr/>
        </p:nvPicPr>
        <p:blipFill>
          <a:blip r:embed="rId3">
            <a:alphaModFix/>
          </a:blip>
          <a:stretch>
            <a:fillRect/>
          </a:stretch>
        </p:blipFill>
        <p:spPr>
          <a:xfrm>
            <a:off x="5164950" y="1853850"/>
            <a:ext cx="3374176" cy="2485601"/>
          </a:xfrm>
          <a:prstGeom prst="rect">
            <a:avLst/>
          </a:prstGeom>
          <a:noFill/>
          <a:ln>
            <a:noFill/>
          </a:ln>
        </p:spPr>
      </p:pic>
      <p:sp>
        <p:nvSpPr>
          <p:cNvPr id="194" name="Google Shape;194;p23"/>
          <p:cNvSpPr txBox="1"/>
          <p:nvPr/>
        </p:nvSpPr>
        <p:spPr>
          <a:xfrm>
            <a:off x="784020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Falcão</a:t>
            </a:r>
            <a:endParaRPr b="1" sz="1100">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4"/>
          <p:cNvSpPr txBox="1"/>
          <p:nvPr>
            <p:ph type="title"/>
          </p:nvPr>
        </p:nvSpPr>
        <p:spPr>
          <a:xfrm>
            <a:off x="729450" y="12878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Apple Vision Pro: o mais recente e popular uso da Realidade Aumentada</a:t>
            </a:r>
            <a:endParaRPr/>
          </a:p>
        </p:txBody>
      </p:sp>
      <p:sp>
        <p:nvSpPr>
          <p:cNvPr id="200" name="Google Shape;200;p24"/>
          <p:cNvSpPr txBox="1"/>
          <p:nvPr>
            <p:ph idx="1" type="body"/>
          </p:nvPr>
        </p:nvSpPr>
        <p:spPr>
          <a:xfrm>
            <a:off x="729450" y="2171275"/>
            <a:ext cx="4545000" cy="2818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t>2023 - O Vision Pro utiliza um sistema avançado de câmeras e sensores para sobrepor objetos digitais no ambiente físico, proporcionando uma experiência imersiva de RA. Ele também permite interações em tempo real com esses objetos digitais, enquanto o usuário ainda pode ver o mundo real ao seu redor. Além disso, o dispositivo pode ser usado em modo VR, onde o ambiente físico é completamente substituído por um ambiente digital imersivo.</a:t>
            </a:r>
            <a:endParaRPr sz="1500"/>
          </a:p>
        </p:txBody>
      </p:sp>
      <p:pic>
        <p:nvPicPr>
          <p:cNvPr id="201" name="Google Shape;201;p24"/>
          <p:cNvPicPr preferRelativeResize="0"/>
          <p:nvPr/>
        </p:nvPicPr>
        <p:blipFill>
          <a:blip r:embed="rId3">
            <a:alphaModFix/>
          </a:blip>
          <a:stretch>
            <a:fillRect/>
          </a:stretch>
        </p:blipFill>
        <p:spPr>
          <a:xfrm>
            <a:off x="5529875" y="2429413"/>
            <a:ext cx="2833550" cy="1593875"/>
          </a:xfrm>
          <a:prstGeom prst="rect">
            <a:avLst/>
          </a:prstGeom>
          <a:noFill/>
          <a:ln>
            <a:noFill/>
          </a:ln>
        </p:spPr>
      </p:pic>
      <p:sp>
        <p:nvSpPr>
          <p:cNvPr id="202" name="Google Shape;202;p24"/>
          <p:cNvSpPr txBox="1"/>
          <p:nvPr/>
        </p:nvSpPr>
        <p:spPr>
          <a:xfrm>
            <a:off x="784020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Falcão</a:t>
            </a:r>
            <a:endParaRPr b="1" sz="1100">
              <a:solidFill>
                <a:schemeClr val="accent1"/>
              </a:solidFill>
              <a:latin typeface="Lato"/>
              <a:ea typeface="Lato"/>
              <a:cs typeface="Lato"/>
              <a:sym typeface="Lato"/>
            </a:endParaRPr>
          </a:p>
          <a:p>
            <a:pPr indent="0" lvl="0" marL="0" rtl="0" algn="l">
              <a:spcBef>
                <a:spcPts val="0"/>
              </a:spcBef>
              <a:spcAft>
                <a:spcPts val="0"/>
              </a:spcAft>
              <a:buNone/>
            </a:pPr>
            <a:r>
              <a:t/>
            </a:r>
            <a:endParaRPr b="1" sz="1800">
              <a:solidFill>
                <a:schemeClr val="accen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5"/>
          <p:cNvSpPr txBox="1"/>
          <p:nvPr>
            <p:ph type="title"/>
          </p:nvPr>
        </p:nvSpPr>
        <p:spPr>
          <a:xfrm>
            <a:off x="631050" y="2571750"/>
            <a:ext cx="7881900" cy="922800"/>
          </a:xfrm>
          <a:prstGeom prst="rect">
            <a:avLst/>
          </a:prstGeom>
        </p:spPr>
        <p:txBody>
          <a:bodyPr anchorCtr="0" anchor="t" bIns="91425" lIns="91425" spcFirstLastPara="1" rIns="91425" wrap="square" tIns="91425">
            <a:normAutofit fontScale="90000"/>
          </a:bodyPr>
          <a:lstStyle/>
          <a:p>
            <a:pPr indent="0" lvl="0" marL="0" marR="0" rtl="0" algn="ctr">
              <a:lnSpc>
                <a:spcPct val="100000"/>
              </a:lnSpc>
              <a:spcBef>
                <a:spcPts val="0"/>
              </a:spcBef>
              <a:spcAft>
                <a:spcPts val="0"/>
              </a:spcAft>
              <a:buNone/>
            </a:pPr>
            <a:r>
              <a:rPr lang="en"/>
              <a:t>A Portable Augmented-Reality Anatomy Learning System using a Depth Camera in Real Time</a:t>
            </a:r>
            <a:endParaRPr/>
          </a:p>
        </p:txBody>
      </p:sp>
      <p:sp>
        <p:nvSpPr>
          <p:cNvPr id="208" name="Google Shape;208;p25"/>
          <p:cNvSpPr txBox="1"/>
          <p:nvPr/>
        </p:nvSpPr>
        <p:spPr>
          <a:xfrm>
            <a:off x="784020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Jesus</a:t>
            </a:r>
            <a:endParaRPr b="1" sz="1100">
              <a:solidFill>
                <a:schemeClr val="accen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6"/>
          <p:cNvSpPr txBox="1"/>
          <p:nvPr/>
        </p:nvSpPr>
        <p:spPr>
          <a:xfrm>
            <a:off x="784020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Jesus</a:t>
            </a:r>
            <a:endParaRPr b="1" sz="1100">
              <a:solidFill>
                <a:schemeClr val="accent1"/>
              </a:solidFill>
              <a:latin typeface="Lato"/>
              <a:ea typeface="Lato"/>
              <a:cs typeface="Lato"/>
              <a:sym typeface="Lato"/>
            </a:endParaRPr>
          </a:p>
          <a:p>
            <a:pPr indent="0" lvl="0" marL="0" rtl="0" algn="l">
              <a:spcBef>
                <a:spcPts val="0"/>
              </a:spcBef>
              <a:spcAft>
                <a:spcPts val="0"/>
              </a:spcAft>
              <a:buNone/>
            </a:pPr>
            <a:r>
              <a:t/>
            </a:r>
            <a:endParaRPr b="1" sz="1800">
              <a:solidFill>
                <a:schemeClr val="accent1"/>
              </a:solidFill>
              <a:latin typeface="Lato"/>
              <a:ea typeface="Lato"/>
              <a:cs typeface="Lato"/>
              <a:sym typeface="Lato"/>
            </a:endParaRPr>
          </a:p>
        </p:txBody>
      </p:sp>
      <p:pic>
        <p:nvPicPr>
          <p:cNvPr id="214" name="Google Shape;214;p26"/>
          <p:cNvPicPr preferRelativeResize="0"/>
          <p:nvPr/>
        </p:nvPicPr>
        <p:blipFill>
          <a:blip r:embed="rId3">
            <a:alphaModFix/>
          </a:blip>
          <a:stretch>
            <a:fillRect/>
          </a:stretch>
        </p:blipFill>
        <p:spPr>
          <a:xfrm>
            <a:off x="7006650" y="1318649"/>
            <a:ext cx="1770650" cy="2713850"/>
          </a:xfrm>
          <a:prstGeom prst="rect">
            <a:avLst/>
          </a:prstGeom>
          <a:noFill/>
          <a:ln>
            <a:noFill/>
          </a:ln>
        </p:spPr>
      </p:pic>
      <p:sp>
        <p:nvSpPr>
          <p:cNvPr id="215" name="Google Shape;215;p26"/>
          <p:cNvSpPr txBox="1"/>
          <p:nvPr/>
        </p:nvSpPr>
        <p:spPr>
          <a:xfrm>
            <a:off x="687800" y="1318650"/>
            <a:ext cx="4800300" cy="2986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Criação de uma plataforma para ensinar anatomia a turmas do ensino médio, utilizando C++, OpenGL e Kinect para exibir modelos 3D do corpo humano em tempo real.</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O sistema permite a visualização de músculos, ossos e órgãos com alta precisão.</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Portátil, rápido e de baixo custo, concebido para que os alunos pudessem ter acesso individual ao sistema.</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Desafios: </a:t>
            </a:r>
            <a:endParaRPr sz="1300">
              <a:solidFill>
                <a:schemeClr val="accent1"/>
              </a:solidFill>
              <a:latin typeface="Lato"/>
              <a:ea typeface="Lato"/>
              <a:cs typeface="Lato"/>
              <a:sym typeface="Lato"/>
            </a:endParaRPr>
          </a:p>
          <a:p>
            <a:pPr indent="-311150" lvl="1" marL="9144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Reconhecimento simultâneo de vários corpos pelo Kinect.</a:t>
            </a:r>
            <a:endParaRPr sz="1300">
              <a:solidFill>
                <a:schemeClr val="accent1"/>
              </a:solidFill>
              <a:latin typeface="Lato"/>
              <a:ea typeface="Lato"/>
              <a:cs typeface="Lato"/>
              <a:sym typeface="Lato"/>
            </a:endParaRPr>
          </a:p>
          <a:p>
            <a:pPr indent="-311150" lvl="1" marL="9144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Dificuldade dos alunos em se adaptarem às proporções reais dos modelos 3D, devido ao hábito de estudar com representações em papel.</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Sucesso no ensino e aprendizado dos alunos.</a:t>
            </a:r>
            <a:endParaRPr sz="1300">
              <a:solidFill>
                <a:schemeClr val="accent1"/>
              </a:solidFill>
              <a:latin typeface="Lato"/>
              <a:ea typeface="Lato"/>
              <a:cs typeface="Lato"/>
              <a:sym typeface="Lato"/>
            </a:endParaRPr>
          </a:p>
        </p:txBody>
      </p:sp>
      <p:pic>
        <p:nvPicPr>
          <p:cNvPr id="216" name="Google Shape;216;p26"/>
          <p:cNvPicPr preferRelativeResize="0"/>
          <p:nvPr/>
        </p:nvPicPr>
        <p:blipFill>
          <a:blip r:embed="rId4">
            <a:alphaModFix/>
          </a:blip>
          <a:stretch>
            <a:fillRect/>
          </a:stretch>
        </p:blipFill>
        <p:spPr>
          <a:xfrm>
            <a:off x="5511925" y="1318650"/>
            <a:ext cx="1494725" cy="2713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7"/>
          <p:cNvSpPr txBox="1"/>
          <p:nvPr/>
        </p:nvSpPr>
        <p:spPr>
          <a:xfrm>
            <a:off x="625050" y="2333625"/>
            <a:ext cx="7893900" cy="1505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2400"/>
              </a:spcBef>
              <a:spcAft>
                <a:spcPts val="600"/>
              </a:spcAft>
              <a:buNone/>
            </a:pPr>
            <a:r>
              <a:rPr b="1" lang="en" sz="2600">
                <a:solidFill>
                  <a:schemeClr val="dk2"/>
                </a:solidFill>
                <a:latin typeface="Raleway"/>
                <a:ea typeface="Raleway"/>
                <a:cs typeface="Raleway"/>
                <a:sym typeface="Raleway"/>
              </a:rPr>
              <a:t>Innovation-supporting tools for novice designers: Converting existing artifacts and transforming new concepts</a:t>
            </a:r>
            <a:endParaRPr b="1" sz="2600">
              <a:solidFill>
                <a:schemeClr val="dk2"/>
              </a:solidFill>
              <a:latin typeface="Raleway"/>
              <a:ea typeface="Raleway"/>
              <a:cs typeface="Raleway"/>
              <a:sym typeface="Raleway"/>
            </a:endParaRPr>
          </a:p>
        </p:txBody>
      </p:sp>
      <p:sp>
        <p:nvSpPr>
          <p:cNvPr id="222" name="Google Shape;222;p27"/>
          <p:cNvSpPr txBox="1"/>
          <p:nvPr/>
        </p:nvSpPr>
        <p:spPr>
          <a:xfrm>
            <a:off x="7676750" y="4689200"/>
            <a:ext cx="110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Jesus</a:t>
            </a:r>
            <a:endParaRPr b="1" sz="1100">
              <a:solidFill>
                <a:schemeClr val="accen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8"/>
          <p:cNvSpPr txBox="1"/>
          <p:nvPr/>
        </p:nvSpPr>
        <p:spPr>
          <a:xfrm>
            <a:off x="784020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Jesus</a:t>
            </a:r>
            <a:endParaRPr b="1" sz="1100">
              <a:solidFill>
                <a:schemeClr val="accent1"/>
              </a:solidFill>
              <a:latin typeface="Lato"/>
              <a:ea typeface="Lato"/>
              <a:cs typeface="Lato"/>
              <a:sym typeface="Lato"/>
            </a:endParaRPr>
          </a:p>
          <a:p>
            <a:pPr indent="0" lvl="0" marL="0" rtl="0" algn="l">
              <a:spcBef>
                <a:spcPts val="0"/>
              </a:spcBef>
              <a:spcAft>
                <a:spcPts val="0"/>
              </a:spcAft>
              <a:buNone/>
            </a:pPr>
            <a:r>
              <a:t/>
            </a:r>
            <a:endParaRPr b="1" sz="1800">
              <a:solidFill>
                <a:schemeClr val="accent1"/>
              </a:solidFill>
              <a:latin typeface="Lato"/>
              <a:ea typeface="Lato"/>
              <a:cs typeface="Lato"/>
              <a:sym typeface="Lato"/>
            </a:endParaRPr>
          </a:p>
        </p:txBody>
      </p:sp>
      <p:sp>
        <p:nvSpPr>
          <p:cNvPr id="228" name="Google Shape;228;p28"/>
          <p:cNvSpPr txBox="1"/>
          <p:nvPr/>
        </p:nvSpPr>
        <p:spPr>
          <a:xfrm>
            <a:off x="687800" y="1318650"/>
            <a:ext cx="4800300" cy="25860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Desenvolvimento de uma ferramenta de projeção de protótipos de produtos voltada para designers novatos.</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Permite que os usuários criem e analisem marcadores em proporções reais utilizando realidade virtual.</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TAR, AR-Toolkit, ArchiCAD e desenvolvimento de uma plataforma que permite em tempo real a manipulação de estruturas virtuais.</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Desenvolvida para Android, aproveitando as funcionalidades nativas dos dispositivos móveis.</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A ferramenta se mostrou útil para designers iniciantes, ajudando-os a desenvolver habilidades criativas e técnicas na criação de produtos com formatos variados.</a:t>
            </a:r>
            <a:endParaRPr sz="1300">
              <a:solidFill>
                <a:schemeClr val="accent1"/>
              </a:solidFill>
              <a:latin typeface="Lato"/>
              <a:ea typeface="Lato"/>
              <a:cs typeface="Lato"/>
              <a:sym typeface="Lato"/>
            </a:endParaRPr>
          </a:p>
        </p:txBody>
      </p:sp>
      <p:pic>
        <p:nvPicPr>
          <p:cNvPr id="229" name="Google Shape;229;p28"/>
          <p:cNvPicPr preferRelativeResize="0"/>
          <p:nvPr/>
        </p:nvPicPr>
        <p:blipFill>
          <a:blip r:embed="rId3">
            <a:alphaModFix/>
          </a:blip>
          <a:stretch>
            <a:fillRect/>
          </a:stretch>
        </p:blipFill>
        <p:spPr>
          <a:xfrm>
            <a:off x="6410850" y="1390625"/>
            <a:ext cx="2241425" cy="1929174"/>
          </a:xfrm>
          <a:prstGeom prst="rect">
            <a:avLst/>
          </a:prstGeom>
          <a:noFill/>
          <a:ln>
            <a:noFill/>
          </a:ln>
        </p:spPr>
      </p:pic>
      <p:pic>
        <p:nvPicPr>
          <p:cNvPr id="230" name="Google Shape;230;p28"/>
          <p:cNvPicPr preferRelativeResize="0"/>
          <p:nvPr/>
        </p:nvPicPr>
        <p:blipFill>
          <a:blip r:embed="rId4">
            <a:alphaModFix/>
          </a:blip>
          <a:stretch>
            <a:fillRect/>
          </a:stretch>
        </p:blipFill>
        <p:spPr>
          <a:xfrm>
            <a:off x="6384025" y="3319800"/>
            <a:ext cx="1134125" cy="1121005"/>
          </a:xfrm>
          <a:prstGeom prst="rect">
            <a:avLst/>
          </a:prstGeom>
          <a:noFill/>
          <a:ln>
            <a:noFill/>
          </a:ln>
        </p:spPr>
      </p:pic>
      <p:pic>
        <p:nvPicPr>
          <p:cNvPr id="231" name="Google Shape;231;p28"/>
          <p:cNvPicPr preferRelativeResize="0"/>
          <p:nvPr/>
        </p:nvPicPr>
        <p:blipFill>
          <a:blip r:embed="rId5">
            <a:alphaModFix/>
          </a:blip>
          <a:stretch>
            <a:fillRect/>
          </a:stretch>
        </p:blipFill>
        <p:spPr>
          <a:xfrm>
            <a:off x="7518150" y="3319800"/>
            <a:ext cx="1134125" cy="11277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Vamos ver como podemos usar a Realidade Aumentada com Python ou JavaScript.</a:t>
            </a:r>
            <a:endParaRPr/>
          </a:p>
        </p:txBody>
      </p:sp>
      <p:pic>
        <p:nvPicPr>
          <p:cNvPr id="237" name="Google Shape;237;p29"/>
          <p:cNvPicPr preferRelativeResize="0"/>
          <p:nvPr/>
        </p:nvPicPr>
        <p:blipFill>
          <a:blip r:embed="rId3">
            <a:alphaModFix/>
          </a:blip>
          <a:stretch>
            <a:fillRect/>
          </a:stretch>
        </p:blipFill>
        <p:spPr>
          <a:xfrm>
            <a:off x="1478375" y="2266950"/>
            <a:ext cx="2140551" cy="2349274"/>
          </a:xfrm>
          <a:prstGeom prst="rect">
            <a:avLst/>
          </a:prstGeom>
          <a:noFill/>
          <a:ln>
            <a:noFill/>
          </a:ln>
        </p:spPr>
      </p:pic>
      <p:pic>
        <p:nvPicPr>
          <p:cNvPr id="238" name="Google Shape;238;p29"/>
          <p:cNvPicPr preferRelativeResize="0"/>
          <p:nvPr/>
        </p:nvPicPr>
        <p:blipFill>
          <a:blip r:embed="rId4">
            <a:alphaModFix/>
          </a:blip>
          <a:stretch>
            <a:fillRect/>
          </a:stretch>
        </p:blipFill>
        <p:spPr>
          <a:xfrm>
            <a:off x="4779900" y="2266950"/>
            <a:ext cx="2037501" cy="2037501"/>
          </a:xfrm>
          <a:prstGeom prst="rect">
            <a:avLst/>
          </a:prstGeom>
          <a:noFill/>
          <a:ln>
            <a:noFill/>
          </a:ln>
        </p:spPr>
      </p:pic>
      <p:sp>
        <p:nvSpPr>
          <p:cNvPr id="239" name="Google Shape;239;p29"/>
          <p:cNvSpPr txBox="1"/>
          <p:nvPr/>
        </p:nvSpPr>
        <p:spPr>
          <a:xfrm>
            <a:off x="7915450" y="4812400"/>
            <a:ext cx="1247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Jesus/Falcao</a:t>
            </a:r>
            <a:endParaRPr sz="1300">
              <a:solidFill>
                <a:schemeClr val="accen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0"/>
          <p:cNvSpPr txBox="1"/>
          <p:nvPr>
            <p:ph type="title"/>
          </p:nvPr>
        </p:nvSpPr>
        <p:spPr>
          <a:xfrm>
            <a:off x="727650" y="6949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Dinâmica - Caça ao tesouro matemático.</a:t>
            </a:r>
            <a:endParaRPr/>
          </a:p>
        </p:txBody>
      </p:sp>
      <p:sp>
        <p:nvSpPr>
          <p:cNvPr id="245" name="Google Shape;245;p30"/>
          <p:cNvSpPr txBox="1"/>
          <p:nvPr>
            <p:ph idx="1" type="body"/>
          </p:nvPr>
        </p:nvSpPr>
        <p:spPr>
          <a:xfrm>
            <a:off x="690950" y="1441200"/>
            <a:ext cx="6022800" cy="3371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700"/>
              <a:t>Na sala foram espalhados vários “</a:t>
            </a:r>
            <a:r>
              <a:rPr b="1" lang="en" sz="1700"/>
              <a:t>Markers</a:t>
            </a:r>
            <a:r>
              <a:rPr lang="en" sz="1700"/>
              <a:t>”, cada grupo deve achar eles e utilizar a Realidade Aumentada para descobrir o </a:t>
            </a:r>
            <a:r>
              <a:rPr b="1" lang="en" sz="1700"/>
              <a:t>valor </a:t>
            </a:r>
            <a:r>
              <a:rPr lang="en" sz="1700"/>
              <a:t>dele.</a:t>
            </a:r>
            <a:endParaRPr sz="1700"/>
          </a:p>
          <a:p>
            <a:pPr indent="0" lvl="0" marL="0" rtl="0" algn="l">
              <a:lnSpc>
                <a:spcPct val="95000"/>
              </a:lnSpc>
              <a:spcBef>
                <a:spcPts val="1200"/>
              </a:spcBef>
              <a:spcAft>
                <a:spcPts val="0"/>
              </a:spcAft>
              <a:buNone/>
            </a:pPr>
            <a:r>
              <a:rPr lang="en" sz="1700"/>
              <a:t>Cada </a:t>
            </a:r>
            <a:r>
              <a:rPr b="1" lang="en" sz="1700"/>
              <a:t>grupo </a:t>
            </a:r>
            <a:r>
              <a:rPr lang="en" sz="1700"/>
              <a:t>pode ter no </a:t>
            </a:r>
            <a:r>
              <a:rPr b="1" lang="en" sz="1700"/>
              <a:t>máximo 3 Markers</a:t>
            </a:r>
            <a:r>
              <a:rPr lang="en" sz="1700"/>
              <a:t> sob posse;</a:t>
            </a:r>
            <a:endParaRPr sz="1700"/>
          </a:p>
          <a:p>
            <a:pPr indent="0" lvl="0" marL="0" rtl="0" algn="l">
              <a:lnSpc>
                <a:spcPct val="95000"/>
              </a:lnSpc>
              <a:spcBef>
                <a:spcPts val="1200"/>
              </a:spcBef>
              <a:spcAft>
                <a:spcPts val="0"/>
              </a:spcAft>
              <a:buNone/>
            </a:pPr>
            <a:r>
              <a:rPr lang="en" sz="1700"/>
              <a:t>Ao final do tempo, o grupo que tiver a</a:t>
            </a:r>
            <a:r>
              <a:rPr b="1" lang="en" sz="1700"/>
              <a:t> maior valor da soma dos 3 markers</a:t>
            </a:r>
            <a:r>
              <a:rPr lang="en" sz="1700"/>
              <a:t> será o </a:t>
            </a:r>
            <a:r>
              <a:rPr lang="en" sz="1700">
                <a:solidFill>
                  <a:srgbClr val="00FF00"/>
                </a:solidFill>
              </a:rPr>
              <a:t>vencedor</a:t>
            </a:r>
            <a:r>
              <a:rPr lang="en" sz="1700"/>
              <a:t>!</a:t>
            </a:r>
            <a:endParaRPr sz="1700"/>
          </a:p>
          <a:p>
            <a:pPr indent="0" lvl="0" marL="0" rtl="0" algn="l">
              <a:lnSpc>
                <a:spcPct val="95000"/>
              </a:lnSpc>
              <a:spcBef>
                <a:spcPts val="1200"/>
              </a:spcBef>
              <a:spcAft>
                <a:spcPts val="0"/>
              </a:spcAft>
              <a:buNone/>
            </a:pPr>
            <a:r>
              <a:rPr lang="en" sz="1700">
                <a:solidFill>
                  <a:srgbClr val="FF0000"/>
                </a:solidFill>
              </a:rPr>
              <a:t>Atenção: destruir/rasurar/roubar um marker resultará na desclassificação do grupo!</a:t>
            </a:r>
            <a:endParaRPr sz="1700">
              <a:solidFill>
                <a:srgbClr val="FF0000"/>
              </a:solidFill>
            </a:endParaRPr>
          </a:p>
          <a:p>
            <a:pPr indent="0" lvl="0" marL="0" rtl="0" algn="l">
              <a:lnSpc>
                <a:spcPct val="95000"/>
              </a:lnSpc>
              <a:spcBef>
                <a:spcPts val="1200"/>
              </a:spcBef>
              <a:spcAft>
                <a:spcPts val="1200"/>
              </a:spcAft>
              <a:buNone/>
            </a:pPr>
            <a:r>
              <a:rPr lang="en" sz="1700">
                <a:solidFill>
                  <a:srgbClr val="666666"/>
                </a:solidFill>
              </a:rPr>
              <a:t>Existe uma condição de vitória secreta… mas é segredo.</a:t>
            </a:r>
            <a:endParaRPr sz="1700">
              <a:solidFill>
                <a:srgbClr val="666666"/>
              </a:solidFill>
            </a:endParaRPr>
          </a:p>
        </p:txBody>
      </p:sp>
      <p:pic>
        <p:nvPicPr>
          <p:cNvPr id="246" name="Google Shape;246;p30"/>
          <p:cNvPicPr preferRelativeResize="0"/>
          <p:nvPr/>
        </p:nvPicPr>
        <p:blipFill>
          <a:blip r:embed="rId3">
            <a:alphaModFix/>
          </a:blip>
          <a:stretch>
            <a:fillRect/>
          </a:stretch>
        </p:blipFill>
        <p:spPr>
          <a:xfrm>
            <a:off x="6668363" y="1018225"/>
            <a:ext cx="2010075" cy="2010075"/>
          </a:xfrm>
          <a:prstGeom prst="rect">
            <a:avLst/>
          </a:prstGeom>
          <a:noFill/>
          <a:ln>
            <a:noFill/>
          </a:ln>
        </p:spPr>
      </p:pic>
      <p:sp>
        <p:nvSpPr>
          <p:cNvPr id="247" name="Google Shape;247;p30"/>
          <p:cNvSpPr txBox="1"/>
          <p:nvPr/>
        </p:nvSpPr>
        <p:spPr>
          <a:xfrm>
            <a:off x="6167638" y="2883350"/>
            <a:ext cx="29412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accent1"/>
                </a:solidFill>
                <a:latin typeface="Lato"/>
                <a:ea typeface="Lato"/>
                <a:cs typeface="Lato"/>
                <a:sym typeface="Lato"/>
              </a:rPr>
              <a:t>Ou acesse em:</a:t>
            </a:r>
            <a:endParaRPr sz="1700">
              <a:solidFill>
                <a:schemeClr val="accent1"/>
              </a:solidFill>
              <a:latin typeface="Lato"/>
              <a:ea typeface="Lato"/>
              <a:cs typeface="Lato"/>
              <a:sym typeface="Lato"/>
            </a:endParaRPr>
          </a:p>
          <a:p>
            <a:pPr indent="0" lvl="0" marL="0" rtl="0" algn="ctr">
              <a:spcBef>
                <a:spcPts val="0"/>
              </a:spcBef>
              <a:spcAft>
                <a:spcPts val="0"/>
              </a:spcAft>
              <a:buNone/>
            </a:pPr>
            <a:r>
              <a:rPr lang="en" sz="1700">
                <a:solidFill>
                  <a:schemeClr val="accent1"/>
                </a:solidFill>
                <a:latin typeface="Lato"/>
                <a:ea typeface="Lato"/>
                <a:cs typeface="Lato"/>
                <a:sym typeface="Lato"/>
              </a:rPr>
              <a:t>https://dinamicara.vercel.app</a:t>
            </a:r>
            <a:endParaRPr sz="1700">
              <a:solidFill>
                <a:schemeClr val="accen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Relação</a:t>
            </a:r>
            <a:r>
              <a:rPr lang="en"/>
              <a:t> entre a IA com a Realidade Aumentada</a:t>
            </a:r>
            <a:endParaRPr/>
          </a:p>
        </p:txBody>
      </p:sp>
      <p:sp>
        <p:nvSpPr>
          <p:cNvPr id="253" name="Google Shape;253;p3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Reconhecimento de Objetos e Imagens</a:t>
            </a:r>
            <a:endParaRPr sz="1500"/>
          </a:p>
          <a:p>
            <a:pPr indent="-323850" lvl="0" marL="457200" rtl="0" algn="l">
              <a:spcBef>
                <a:spcPts val="0"/>
              </a:spcBef>
              <a:spcAft>
                <a:spcPts val="0"/>
              </a:spcAft>
              <a:buSzPts val="1500"/>
              <a:buChar char="●"/>
            </a:pPr>
            <a:r>
              <a:rPr lang="en" sz="1500"/>
              <a:t>Interação Inteligente</a:t>
            </a:r>
            <a:endParaRPr sz="1500"/>
          </a:p>
          <a:p>
            <a:pPr indent="-323850" lvl="0" marL="457200" rtl="0" algn="l">
              <a:spcBef>
                <a:spcPts val="0"/>
              </a:spcBef>
              <a:spcAft>
                <a:spcPts val="0"/>
              </a:spcAft>
              <a:buSzPts val="1500"/>
              <a:buChar char="●"/>
            </a:pPr>
            <a:r>
              <a:rPr lang="en" sz="1500"/>
              <a:t>Personalização de Ambientes</a:t>
            </a:r>
            <a:endParaRPr sz="1500"/>
          </a:p>
          <a:p>
            <a:pPr indent="0" lvl="0" marL="0" rtl="0" algn="l">
              <a:spcBef>
                <a:spcPts val="1200"/>
              </a:spcBef>
              <a:spcAft>
                <a:spcPts val="0"/>
              </a:spcAft>
              <a:buNone/>
            </a:pPr>
            <a:r>
              <a:rPr lang="en" sz="1500"/>
              <a:t>Exemplos:</a:t>
            </a:r>
            <a:endParaRPr sz="1500"/>
          </a:p>
          <a:p>
            <a:pPr indent="-323850" lvl="0" marL="457200" rtl="0" algn="l">
              <a:spcBef>
                <a:spcPts val="1200"/>
              </a:spcBef>
              <a:spcAft>
                <a:spcPts val="0"/>
              </a:spcAft>
              <a:buSzPts val="1500"/>
              <a:buChar char="●"/>
            </a:pPr>
            <a:r>
              <a:rPr lang="en" sz="1500"/>
              <a:t>Google Lens</a:t>
            </a:r>
            <a:endParaRPr sz="1500"/>
          </a:p>
          <a:p>
            <a:pPr indent="-323850" lvl="0" marL="457200" rtl="0" algn="l">
              <a:spcBef>
                <a:spcPts val="0"/>
              </a:spcBef>
              <a:spcAft>
                <a:spcPts val="0"/>
              </a:spcAft>
              <a:buSzPts val="1500"/>
              <a:buChar char="●"/>
            </a:pPr>
            <a:r>
              <a:rPr lang="en" sz="1500"/>
              <a:t>Filtros de redes sociais</a:t>
            </a:r>
            <a:endParaRPr sz="1500"/>
          </a:p>
          <a:p>
            <a:pPr indent="-323850" lvl="0" marL="457200" rtl="0" algn="l">
              <a:spcBef>
                <a:spcPts val="0"/>
              </a:spcBef>
              <a:spcAft>
                <a:spcPts val="0"/>
              </a:spcAft>
              <a:buSzPts val="1500"/>
              <a:buChar char="●"/>
            </a:pPr>
            <a:r>
              <a:rPr lang="en" sz="1500"/>
              <a:t>Automóveis Autônomos</a:t>
            </a:r>
            <a:endParaRPr sz="1500"/>
          </a:p>
        </p:txBody>
      </p:sp>
      <p:sp>
        <p:nvSpPr>
          <p:cNvPr id="254" name="Google Shape;254;p31"/>
          <p:cNvSpPr txBox="1"/>
          <p:nvPr/>
        </p:nvSpPr>
        <p:spPr>
          <a:xfrm>
            <a:off x="779315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JESUS</a:t>
            </a:r>
            <a:endParaRPr b="1" sz="1100">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440"/>
              <a:t>Sumário</a:t>
            </a:r>
            <a:endParaRPr sz="2440"/>
          </a:p>
        </p:txBody>
      </p:sp>
      <p:sp>
        <p:nvSpPr>
          <p:cNvPr id="93" name="Google Shape;93;p14"/>
          <p:cNvSpPr txBox="1"/>
          <p:nvPr>
            <p:ph idx="1" type="body"/>
          </p:nvPr>
        </p:nvSpPr>
        <p:spPr>
          <a:xfrm>
            <a:off x="667850" y="1817100"/>
            <a:ext cx="7688700" cy="2625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Definição;</a:t>
            </a:r>
            <a:endParaRPr sz="1800"/>
          </a:p>
          <a:p>
            <a:pPr indent="-342900" lvl="0" marL="457200" rtl="0" algn="l">
              <a:spcBef>
                <a:spcPts val="0"/>
              </a:spcBef>
              <a:spcAft>
                <a:spcPts val="0"/>
              </a:spcAft>
              <a:buSzPts val="1800"/>
              <a:buAutoNum type="arabicPeriod"/>
            </a:pPr>
            <a:r>
              <a:rPr lang="en" sz="1800"/>
              <a:t>Como funciona a Realidade Aumentada;</a:t>
            </a:r>
            <a:endParaRPr sz="1800"/>
          </a:p>
          <a:p>
            <a:pPr indent="-342900" lvl="0" marL="457200" rtl="0" algn="l">
              <a:spcBef>
                <a:spcPts val="0"/>
              </a:spcBef>
              <a:spcAft>
                <a:spcPts val="0"/>
              </a:spcAft>
              <a:buSzPts val="1800"/>
              <a:buAutoNum type="arabicPeriod"/>
            </a:pPr>
            <a:r>
              <a:rPr lang="en" sz="1800"/>
              <a:t>Realidade Virtual x Realidade Aumentada;</a:t>
            </a:r>
            <a:endParaRPr sz="1800"/>
          </a:p>
          <a:p>
            <a:pPr indent="-342900" lvl="0" marL="457200" rtl="0" algn="l">
              <a:spcBef>
                <a:spcPts val="0"/>
              </a:spcBef>
              <a:spcAft>
                <a:spcPts val="0"/>
              </a:spcAft>
              <a:buSzPts val="1800"/>
              <a:buAutoNum type="arabicPeriod"/>
            </a:pPr>
            <a:r>
              <a:rPr lang="en" sz="1800"/>
              <a:t> Evolução da Realidade Aumentada;</a:t>
            </a:r>
            <a:endParaRPr sz="1800"/>
          </a:p>
          <a:p>
            <a:pPr indent="-342900" lvl="0" marL="457200" rtl="0" algn="l">
              <a:spcBef>
                <a:spcPts val="0"/>
              </a:spcBef>
              <a:spcAft>
                <a:spcPts val="0"/>
              </a:spcAft>
              <a:buSzPts val="1800"/>
              <a:buAutoNum type="arabicPeriod"/>
            </a:pPr>
            <a:r>
              <a:rPr lang="en" sz="1800"/>
              <a:t>Artigos;</a:t>
            </a:r>
            <a:endParaRPr sz="1800"/>
          </a:p>
          <a:p>
            <a:pPr indent="-342900" lvl="0" marL="457200" rtl="0" algn="l">
              <a:spcBef>
                <a:spcPts val="0"/>
              </a:spcBef>
              <a:spcAft>
                <a:spcPts val="0"/>
              </a:spcAft>
              <a:buSzPts val="1800"/>
              <a:buAutoNum type="arabicPeriod"/>
            </a:pPr>
            <a:r>
              <a:rPr lang="en" sz="1800"/>
              <a:t>Realidade Aumentada com JavaScript e Python;</a:t>
            </a:r>
            <a:endParaRPr sz="1800"/>
          </a:p>
          <a:p>
            <a:pPr indent="-342900" lvl="0" marL="457200" rtl="0" algn="l">
              <a:spcBef>
                <a:spcPts val="0"/>
              </a:spcBef>
              <a:spcAft>
                <a:spcPts val="0"/>
              </a:spcAft>
              <a:buSzPts val="1800"/>
              <a:buAutoNum type="arabicPeriod"/>
            </a:pPr>
            <a:r>
              <a:rPr lang="en" sz="1800"/>
              <a:t>Dinâmica;</a:t>
            </a:r>
            <a:endParaRPr sz="1800"/>
          </a:p>
          <a:p>
            <a:pPr indent="-342900" lvl="0" marL="457200" rtl="0" algn="l">
              <a:spcBef>
                <a:spcPts val="0"/>
              </a:spcBef>
              <a:spcAft>
                <a:spcPts val="0"/>
              </a:spcAft>
              <a:buSzPts val="1800"/>
              <a:buAutoNum type="arabicPeriod"/>
            </a:pPr>
            <a:r>
              <a:rPr lang="en" sz="1800"/>
              <a:t>Inteligência Artificial x Realidade Aumentada;</a:t>
            </a:r>
            <a:endParaRPr sz="1800"/>
          </a:p>
          <a:p>
            <a:pPr indent="-342900" lvl="0" marL="457200" rtl="0" algn="l">
              <a:spcBef>
                <a:spcPts val="0"/>
              </a:spcBef>
              <a:spcAft>
                <a:spcPts val="0"/>
              </a:spcAft>
              <a:buSzPts val="1800"/>
              <a:buAutoNum type="arabicPeriod"/>
            </a:pPr>
            <a:r>
              <a:rPr lang="en" sz="1800"/>
              <a:t>IA’s utilizadas no projeto.</a:t>
            </a:r>
            <a:endParaRPr sz="1800"/>
          </a:p>
          <a:p>
            <a:pPr indent="0" lvl="0" marL="0" rtl="0" algn="l">
              <a:spcBef>
                <a:spcPts val="1200"/>
              </a:spcBef>
              <a:spcAft>
                <a:spcPts val="1200"/>
              </a:spcAft>
              <a:buNone/>
            </a:pPr>
            <a:r>
              <a:t/>
            </a:r>
            <a:endParaRPr/>
          </a:p>
        </p:txBody>
      </p:sp>
      <p:sp>
        <p:nvSpPr>
          <p:cNvPr id="94" name="Google Shape;94;p14"/>
          <p:cNvSpPr txBox="1"/>
          <p:nvPr/>
        </p:nvSpPr>
        <p:spPr>
          <a:xfrm>
            <a:off x="7793125" y="474505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accent1"/>
                </a:solidFill>
                <a:latin typeface="Lato"/>
                <a:ea typeface="Lato"/>
                <a:cs typeface="Lato"/>
                <a:sym typeface="Lato"/>
              </a:rPr>
              <a:t>FALCÃO</a:t>
            </a:r>
            <a:endParaRPr b="1" sz="1000">
              <a:solidFill>
                <a:schemeClr val="accen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IA’s que auxiliaram o desenvolvimento do seminário</a:t>
            </a:r>
            <a:endParaRPr/>
          </a:p>
        </p:txBody>
      </p:sp>
      <p:pic>
        <p:nvPicPr>
          <p:cNvPr id="260" name="Google Shape;260;p32"/>
          <p:cNvPicPr preferRelativeResize="0"/>
          <p:nvPr/>
        </p:nvPicPr>
        <p:blipFill>
          <a:blip r:embed="rId3">
            <a:alphaModFix/>
          </a:blip>
          <a:stretch>
            <a:fillRect/>
          </a:stretch>
        </p:blipFill>
        <p:spPr>
          <a:xfrm>
            <a:off x="5209824" y="2187938"/>
            <a:ext cx="1928750" cy="1928750"/>
          </a:xfrm>
          <a:prstGeom prst="rect">
            <a:avLst/>
          </a:prstGeom>
          <a:noFill/>
          <a:ln>
            <a:noFill/>
          </a:ln>
        </p:spPr>
      </p:pic>
      <p:pic>
        <p:nvPicPr>
          <p:cNvPr id="261" name="Google Shape;261;p32"/>
          <p:cNvPicPr preferRelativeResize="0"/>
          <p:nvPr/>
        </p:nvPicPr>
        <p:blipFill>
          <a:blip r:embed="rId4">
            <a:alphaModFix/>
          </a:blip>
          <a:stretch>
            <a:fillRect/>
          </a:stretch>
        </p:blipFill>
        <p:spPr>
          <a:xfrm>
            <a:off x="1337075" y="2248375"/>
            <a:ext cx="2859351" cy="18078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3"/>
          <p:cNvSpPr txBox="1"/>
          <p:nvPr>
            <p:ph type="title"/>
          </p:nvPr>
        </p:nvSpPr>
        <p:spPr>
          <a:xfrm>
            <a:off x="729450" y="623700"/>
            <a:ext cx="7688700" cy="546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Referências</a:t>
            </a:r>
            <a:endParaRPr/>
          </a:p>
        </p:txBody>
      </p:sp>
      <p:sp>
        <p:nvSpPr>
          <p:cNvPr id="267" name="Google Shape;267;p33"/>
          <p:cNvSpPr txBox="1"/>
          <p:nvPr>
            <p:ph idx="1" type="body"/>
          </p:nvPr>
        </p:nvSpPr>
        <p:spPr>
          <a:xfrm>
            <a:off x="729450" y="1270475"/>
            <a:ext cx="7688700" cy="306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000000"/>
                </a:solidFill>
                <a:latin typeface="Arial"/>
                <a:ea typeface="Arial"/>
                <a:cs typeface="Arial"/>
                <a:sym typeface="Arial"/>
              </a:rPr>
              <a:t>AR-JS. </a:t>
            </a:r>
            <a:r>
              <a:rPr b="1" lang="en">
                <a:solidFill>
                  <a:srgbClr val="000000"/>
                </a:solidFill>
                <a:latin typeface="Arial"/>
                <a:ea typeface="Arial"/>
                <a:cs typeface="Arial"/>
                <a:sym typeface="Arial"/>
              </a:rPr>
              <a:t>Documentation - AR.js</a:t>
            </a:r>
            <a:r>
              <a:rPr lang="en">
                <a:solidFill>
                  <a:srgbClr val="000000"/>
                </a:solidFill>
                <a:latin typeface="Arial"/>
                <a:ea typeface="Arial"/>
                <a:cs typeface="Arial"/>
                <a:sym typeface="Arial"/>
              </a:rPr>
              <a:t>. Disponível em:</a:t>
            </a:r>
            <a:r>
              <a:rPr lang="en">
                <a:solidFill>
                  <a:srgbClr val="000000"/>
                </a:solidFill>
                <a:uFill>
                  <a:noFill/>
                </a:uFill>
                <a:latin typeface="Arial"/>
                <a:ea typeface="Arial"/>
                <a:cs typeface="Arial"/>
                <a:sym typeface="Arial"/>
                <a:hlinkClick r:id="rId3">
                  <a:extLst>
                    <a:ext uri="{A12FA001-AC4F-418D-AE19-62706E023703}">
                      <ahyp:hlinkClr val="tx"/>
                    </a:ext>
                  </a:extLst>
                </a:hlinkClick>
              </a:rPr>
              <a:t> </a:t>
            </a:r>
            <a:r>
              <a:rPr lang="en" u="sng">
                <a:solidFill>
                  <a:schemeClr val="hlink"/>
                </a:solidFill>
                <a:latin typeface="Arial"/>
                <a:ea typeface="Arial"/>
                <a:cs typeface="Arial"/>
                <a:sym typeface="Arial"/>
                <a:hlinkClick r:id="rId4"/>
              </a:rPr>
              <a:t>https://ar-js-org.github.io/AR.js-Docs/</a:t>
            </a:r>
            <a:r>
              <a:rPr lang="en">
                <a:solidFill>
                  <a:srgbClr val="000000"/>
                </a:solidFill>
                <a:latin typeface="Arial"/>
                <a:ea typeface="Arial"/>
                <a:cs typeface="Arial"/>
                <a:sym typeface="Arial"/>
              </a:rPr>
              <a:t>. Acesso em: 23 set. 2024.</a:t>
            </a:r>
            <a:endParaRPr>
              <a:solidFill>
                <a:srgbClr val="000000"/>
              </a:solidFill>
              <a:latin typeface="Arial"/>
              <a:ea typeface="Arial"/>
              <a:cs typeface="Arial"/>
              <a:sym typeface="Arial"/>
            </a:endParaRPr>
          </a:p>
          <a:p>
            <a:pPr indent="0" lvl="0" marL="0" rtl="0" algn="l">
              <a:spcBef>
                <a:spcPts val="1200"/>
              </a:spcBef>
              <a:spcAft>
                <a:spcPts val="0"/>
              </a:spcAft>
              <a:buNone/>
            </a:pPr>
            <a:r>
              <a:rPr lang="en">
                <a:solidFill>
                  <a:srgbClr val="000000"/>
                </a:solidFill>
                <a:latin typeface="Arial"/>
                <a:ea typeface="Arial"/>
                <a:cs typeface="Arial"/>
                <a:sym typeface="Arial"/>
              </a:rPr>
              <a:t>OPENCV. </a:t>
            </a:r>
            <a:r>
              <a:rPr b="1" lang="en">
                <a:solidFill>
                  <a:srgbClr val="000000"/>
                </a:solidFill>
                <a:latin typeface="Arial"/>
                <a:ea typeface="Arial"/>
                <a:cs typeface="Arial"/>
                <a:sym typeface="Arial"/>
              </a:rPr>
              <a:t>Detection of ArUco Markers</a:t>
            </a:r>
            <a:r>
              <a:rPr lang="en">
                <a:solidFill>
                  <a:srgbClr val="000000"/>
                </a:solidFill>
                <a:latin typeface="Arial"/>
                <a:ea typeface="Arial"/>
                <a:cs typeface="Arial"/>
                <a:sym typeface="Arial"/>
              </a:rPr>
              <a:t>. Disponível em:</a:t>
            </a:r>
            <a:r>
              <a:rPr lang="en">
                <a:solidFill>
                  <a:srgbClr val="000000"/>
                </a:solidFill>
                <a:uFill>
                  <a:noFill/>
                </a:uFill>
                <a:latin typeface="Arial"/>
                <a:ea typeface="Arial"/>
                <a:cs typeface="Arial"/>
                <a:sym typeface="Arial"/>
                <a:hlinkClick r:id="rId5">
                  <a:extLst>
                    <a:ext uri="{A12FA001-AC4F-418D-AE19-62706E023703}">
                      <ahyp:hlinkClr val="tx"/>
                    </a:ext>
                  </a:extLst>
                </a:hlinkClick>
              </a:rPr>
              <a:t> </a:t>
            </a:r>
            <a:r>
              <a:rPr lang="en" u="sng">
                <a:solidFill>
                  <a:schemeClr val="hlink"/>
                </a:solidFill>
                <a:latin typeface="Arial"/>
                <a:ea typeface="Arial"/>
                <a:cs typeface="Arial"/>
                <a:sym typeface="Arial"/>
                <a:hlinkClick r:id="rId6"/>
              </a:rPr>
              <a:t>https://docs.opencv.org/3.4/d5/dae/tutorial_aruco_detection.html</a:t>
            </a:r>
            <a:r>
              <a:rPr lang="en">
                <a:solidFill>
                  <a:srgbClr val="000000"/>
                </a:solidFill>
                <a:latin typeface="Arial"/>
                <a:ea typeface="Arial"/>
                <a:cs typeface="Arial"/>
                <a:sym typeface="Arial"/>
              </a:rPr>
              <a:t>. Acesso em: 23 set. 2024.</a:t>
            </a:r>
            <a:endParaRPr sz="1500">
              <a:solidFill>
                <a:srgbClr val="000000"/>
              </a:solidFill>
              <a:latin typeface="Arial"/>
              <a:ea typeface="Arial"/>
              <a:cs typeface="Arial"/>
              <a:sym typeface="Arial"/>
            </a:endParaRPr>
          </a:p>
          <a:p>
            <a:pPr indent="0" lvl="0" marL="0" rtl="0" algn="l">
              <a:spcBef>
                <a:spcPts val="1200"/>
              </a:spcBef>
              <a:spcAft>
                <a:spcPts val="0"/>
              </a:spcAft>
              <a:buNone/>
            </a:pPr>
            <a:r>
              <a:rPr lang="en">
                <a:solidFill>
                  <a:srgbClr val="000000"/>
                </a:solidFill>
                <a:latin typeface="Arial"/>
                <a:ea typeface="Arial"/>
                <a:cs typeface="Arial"/>
                <a:sym typeface="Arial"/>
              </a:rPr>
              <a:t>SAGE Journals. Disponível em:</a:t>
            </a:r>
            <a:r>
              <a:rPr lang="en">
                <a:solidFill>
                  <a:srgbClr val="000000"/>
                </a:solidFill>
                <a:uFill>
                  <a:noFill/>
                </a:uFill>
                <a:latin typeface="Arial"/>
                <a:ea typeface="Arial"/>
                <a:cs typeface="Arial"/>
                <a:sym typeface="Arial"/>
                <a:hlinkClick r:id="rId7">
                  <a:extLst>
                    <a:ext uri="{A12FA001-AC4F-418D-AE19-62706E023703}">
                      <ahyp:hlinkClr val="tx"/>
                    </a:ext>
                  </a:extLst>
                </a:hlinkClick>
              </a:rPr>
              <a:t> </a:t>
            </a:r>
            <a:r>
              <a:rPr lang="en" u="sng">
                <a:solidFill>
                  <a:schemeClr val="hlink"/>
                </a:solidFill>
                <a:latin typeface="Arial"/>
                <a:ea typeface="Arial"/>
                <a:cs typeface="Arial"/>
                <a:sym typeface="Arial"/>
                <a:hlinkClick r:id="rId8"/>
              </a:rPr>
              <a:t>https://journals.sagepub.com/doi/10.1177/1687814016651370</a:t>
            </a:r>
            <a:r>
              <a:rPr lang="en">
                <a:solidFill>
                  <a:srgbClr val="000000"/>
                </a:solidFill>
                <a:latin typeface="Arial"/>
                <a:ea typeface="Arial"/>
                <a:cs typeface="Arial"/>
                <a:sym typeface="Arial"/>
              </a:rPr>
              <a:t>. Acesso em: 12 set. 2024.</a:t>
            </a:r>
            <a:endParaRPr>
              <a:solidFill>
                <a:srgbClr val="000000"/>
              </a:solidFill>
              <a:latin typeface="Arial"/>
              <a:ea typeface="Arial"/>
              <a:cs typeface="Arial"/>
              <a:sym typeface="Arial"/>
            </a:endParaRPr>
          </a:p>
          <a:p>
            <a:pPr indent="0" lvl="0" marL="0" rtl="0" algn="l">
              <a:spcBef>
                <a:spcPts val="1200"/>
              </a:spcBef>
              <a:spcAft>
                <a:spcPts val="0"/>
              </a:spcAft>
              <a:buNone/>
            </a:pPr>
            <a:r>
              <a:rPr lang="en">
                <a:solidFill>
                  <a:srgbClr val="000000"/>
                </a:solidFill>
                <a:latin typeface="Arial"/>
                <a:ea typeface="Arial"/>
                <a:cs typeface="Arial"/>
                <a:sym typeface="Arial"/>
              </a:rPr>
              <a:t>NABT Journal. Disponível em:</a:t>
            </a:r>
            <a:r>
              <a:rPr lang="en">
                <a:solidFill>
                  <a:srgbClr val="000000"/>
                </a:solidFill>
                <a:uFill>
                  <a:noFill/>
                </a:uFill>
                <a:latin typeface="Arial"/>
                <a:ea typeface="Arial"/>
                <a:cs typeface="Arial"/>
                <a:sym typeface="Arial"/>
                <a:hlinkClick r:id="rId9">
                  <a:extLst>
                    <a:ext uri="{A12FA001-AC4F-418D-AE19-62706E023703}">
                      <ahyp:hlinkClr val="tx"/>
                    </a:ext>
                  </a:extLst>
                </a:hlinkClick>
              </a:rPr>
              <a:t> </a:t>
            </a:r>
            <a:r>
              <a:rPr lang="en" u="sng">
                <a:solidFill>
                  <a:schemeClr val="hlink"/>
                </a:solidFill>
                <a:latin typeface="Arial"/>
                <a:ea typeface="Arial"/>
                <a:cs typeface="Arial"/>
                <a:sym typeface="Arial"/>
                <a:hlinkClick r:id="rId10"/>
              </a:rPr>
              <a:t>https://www.nabtjournal.com/nabtjournal/march_2017?pg=24#pg24</a:t>
            </a:r>
            <a:r>
              <a:rPr lang="en">
                <a:solidFill>
                  <a:srgbClr val="000000"/>
                </a:solidFill>
                <a:latin typeface="Arial"/>
                <a:ea typeface="Arial"/>
                <a:cs typeface="Arial"/>
                <a:sym typeface="Arial"/>
              </a:rPr>
              <a:t>. Acesso em: 12 set. 2024.</a:t>
            </a:r>
            <a:endParaRPr>
              <a:solidFill>
                <a:srgbClr val="000000"/>
              </a:solidFill>
              <a:latin typeface="Arial"/>
              <a:ea typeface="Arial"/>
              <a:cs typeface="Arial"/>
              <a:sym typeface="Arial"/>
            </a:endParaRPr>
          </a:p>
          <a:p>
            <a:pPr indent="0" lvl="0" marL="0" rtl="0" algn="l">
              <a:spcBef>
                <a:spcPts val="1200"/>
              </a:spcBef>
              <a:spcAft>
                <a:spcPts val="1200"/>
              </a:spcAft>
              <a:buNone/>
            </a:pPr>
            <a:r>
              <a:rPr lang="en">
                <a:solidFill>
                  <a:srgbClr val="000000"/>
                </a:solidFill>
                <a:latin typeface="Arial"/>
                <a:ea typeface="Arial"/>
                <a:cs typeface="Arial"/>
                <a:sym typeface="Arial"/>
              </a:rPr>
              <a:t>SCIELO. </a:t>
            </a:r>
            <a:r>
              <a:rPr b="1" lang="en">
                <a:solidFill>
                  <a:srgbClr val="000000"/>
                </a:solidFill>
                <a:latin typeface="Arial"/>
                <a:ea typeface="Arial"/>
                <a:cs typeface="Arial"/>
                <a:sym typeface="Arial"/>
              </a:rPr>
              <a:t>Educação em Revista</a:t>
            </a:r>
            <a:r>
              <a:rPr lang="en">
                <a:solidFill>
                  <a:srgbClr val="000000"/>
                </a:solidFill>
                <a:latin typeface="Arial"/>
                <a:ea typeface="Arial"/>
                <a:cs typeface="Arial"/>
                <a:sym typeface="Arial"/>
              </a:rPr>
              <a:t>. Disponível em:</a:t>
            </a:r>
            <a:r>
              <a:rPr lang="en">
                <a:solidFill>
                  <a:srgbClr val="000000"/>
                </a:solidFill>
                <a:uFill>
                  <a:noFill/>
                </a:uFill>
                <a:latin typeface="Arial"/>
                <a:ea typeface="Arial"/>
                <a:cs typeface="Arial"/>
                <a:sym typeface="Arial"/>
                <a:hlinkClick r:id="rId11">
                  <a:extLst>
                    <a:ext uri="{A12FA001-AC4F-418D-AE19-62706E023703}">
                      <ahyp:hlinkClr val="tx"/>
                    </a:ext>
                  </a:extLst>
                </a:hlinkClick>
              </a:rPr>
              <a:t> </a:t>
            </a:r>
            <a:r>
              <a:rPr lang="en" u="sng">
                <a:solidFill>
                  <a:schemeClr val="accent5"/>
                </a:solidFill>
                <a:latin typeface="Arial"/>
                <a:ea typeface="Arial"/>
                <a:cs typeface="Arial"/>
                <a:sym typeface="Arial"/>
                <a:hlinkClick r:id="rId12">
                  <a:extLst>
                    <a:ext uri="{A12FA001-AC4F-418D-AE19-62706E023703}">
                      <ahyp:hlinkClr val="tx"/>
                    </a:ext>
                  </a:extLst>
                </a:hlinkClick>
              </a:rPr>
              <a:t>https://www.scielo.br/j/edur/a/D8BG7VqVDPmYk3d5xmCJJyF/</a:t>
            </a:r>
            <a:r>
              <a:rPr lang="en">
                <a:solidFill>
                  <a:srgbClr val="000000"/>
                </a:solidFill>
                <a:latin typeface="Arial"/>
                <a:ea typeface="Arial"/>
                <a:cs typeface="Arial"/>
                <a:sym typeface="Arial"/>
              </a:rPr>
              <a:t>. Acesso em: 12 set. 2024.</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4"/>
          <p:cNvSpPr txBox="1"/>
          <p:nvPr>
            <p:ph type="title"/>
          </p:nvPr>
        </p:nvSpPr>
        <p:spPr>
          <a:xfrm>
            <a:off x="727650" y="23041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Obrigado pela atenção!!!</a:t>
            </a:r>
            <a:endParaRPr/>
          </a:p>
        </p:txBody>
      </p:sp>
      <p:sp>
        <p:nvSpPr>
          <p:cNvPr id="273" name="Google Shape;273;p34"/>
          <p:cNvSpPr txBox="1"/>
          <p:nvPr/>
        </p:nvSpPr>
        <p:spPr>
          <a:xfrm>
            <a:off x="51300" y="4558500"/>
            <a:ext cx="90414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hlink"/>
                </a:solidFill>
                <a:latin typeface="Lato"/>
                <a:ea typeface="Lato"/>
                <a:cs typeface="Lato"/>
                <a:sym typeface="Lato"/>
                <a:hlinkClick r:id="rId3"/>
              </a:rPr>
              <a:t>https://github.com/GabrielFS13/computacao_grafica_realidade_aumentada</a:t>
            </a:r>
            <a:r>
              <a:rPr lang="en" sz="1300">
                <a:solidFill>
                  <a:schemeClr val="accent1"/>
                </a:solidFill>
                <a:latin typeface="Lato"/>
                <a:ea typeface="Lato"/>
                <a:cs typeface="Lato"/>
                <a:sym typeface="Lato"/>
              </a:rPr>
              <a:t>.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Você pode encontrar todos os códigos, slides e artigos neste reposítório. </a:t>
            </a:r>
            <a:endParaRPr sz="1300">
              <a:solidFill>
                <a:schemeClr val="accen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598575" y="1318650"/>
            <a:ext cx="78195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440"/>
              <a:t>Definição</a:t>
            </a:r>
            <a:endParaRPr sz="2440"/>
          </a:p>
        </p:txBody>
      </p:sp>
      <p:sp>
        <p:nvSpPr>
          <p:cNvPr id="100" name="Google Shape;100;p15"/>
          <p:cNvSpPr txBox="1"/>
          <p:nvPr>
            <p:ph idx="1" type="body"/>
          </p:nvPr>
        </p:nvSpPr>
        <p:spPr>
          <a:xfrm>
            <a:off x="598575" y="1801700"/>
            <a:ext cx="4008600" cy="226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solidFill>
                  <a:srgbClr val="282828"/>
                </a:solidFill>
                <a:highlight>
                  <a:srgbClr val="FFFFFF"/>
                </a:highlight>
                <a:latin typeface="Arial"/>
                <a:ea typeface="Arial"/>
                <a:cs typeface="Arial"/>
                <a:sym typeface="Arial"/>
              </a:rPr>
              <a:t>A realidade aumentada mantém o usuário no seu ambiente físico, sobrepondo elementos virtuais ao mundo real.</a:t>
            </a:r>
            <a:endParaRPr>
              <a:solidFill>
                <a:srgbClr val="282828"/>
              </a:solidFill>
              <a:highlight>
                <a:srgbClr val="FFFFFF"/>
              </a:highlight>
              <a:latin typeface="Arial"/>
              <a:ea typeface="Arial"/>
              <a:cs typeface="Arial"/>
              <a:sym typeface="Arial"/>
            </a:endParaRPr>
          </a:p>
          <a:p>
            <a:pPr indent="0" lvl="0" marL="0" rtl="0" algn="l">
              <a:spcBef>
                <a:spcPts val="1200"/>
              </a:spcBef>
              <a:spcAft>
                <a:spcPts val="0"/>
              </a:spcAft>
              <a:buNone/>
            </a:pPr>
            <a:r>
              <a:rPr lang="en">
                <a:solidFill>
                  <a:srgbClr val="282828"/>
                </a:solidFill>
                <a:highlight>
                  <a:srgbClr val="FFFFFF"/>
                </a:highlight>
                <a:latin typeface="Arial"/>
                <a:ea typeface="Arial"/>
                <a:cs typeface="Arial"/>
                <a:sym typeface="Arial"/>
              </a:rPr>
              <a:t>Permite interagir com o mundo virtual de maneira mais intuitiva, sem a necessidade de treinamento ou adaptação.</a:t>
            </a:r>
            <a:endParaRPr>
              <a:solidFill>
                <a:srgbClr val="282828"/>
              </a:solidFill>
              <a:highlight>
                <a:srgbClr val="FFFFFF"/>
              </a:highlight>
              <a:latin typeface="Arial"/>
              <a:ea typeface="Arial"/>
              <a:cs typeface="Arial"/>
              <a:sym typeface="Arial"/>
            </a:endParaRPr>
          </a:p>
          <a:p>
            <a:pPr indent="0" lvl="0" marL="0" rtl="0" algn="l">
              <a:spcBef>
                <a:spcPts val="1200"/>
              </a:spcBef>
              <a:spcAft>
                <a:spcPts val="1200"/>
              </a:spcAft>
              <a:buNone/>
            </a:pPr>
            <a:r>
              <a:rPr lang="en">
                <a:solidFill>
                  <a:srgbClr val="282828"/>
                </a:solidFill>
                <a:highlight>
                  <a:srgbClr val="FFFFFF"/>
                </a:highlight>
                <a:latin typeface="Arial"/>
                <a:ea typeface="Arial"/>
                <a:cs typeface="Arial"/>
                <a:sym typeface="Arial"/>
              </a:rPr>
              <a:t>Por exemplo, enriquecer uma cena real capturada por uma câmera com objetos virtuais interativos, possibilitando inúmeras aplicações inovadoras, como a decoração em tempo real de um apartamento vazio com móveis virtuais.</a:t>
            </a:r>
            <a:endParaRPr>
              <a:solidFill>
                <a:srgbClr val="282828"/>
              </a:solidFill>
              <a:highlight>
                <a:srgbClr val="FFFFFF"/>
              </a:highlight>
              <a:latin typeface="Arial"/>
              <a:ea typeface="Arial"/>
              <a:cs typeface="Arial"/>
              <a:sym typeface="Arial"/>
            </a:endParaRPr>
          </a:p>
        </p:txBody>
      </p:sp>
      <p:pic>
        <p:nvPicPr>
          <p:cNvPr id="101" name="Google Shape;101;p15"/>
          <p:cNvPicPr preferRelativeResize="0"/>
          <p:nvPr/>
        </p:nvPicPr>
        <p:blipFill>
          <a:blip r:embed="rId3">
            <a:alphaModFix/>
          </a:blip>
          <a:stretch>
            <a:fillRect/>
          </a:stretch>
        </p:blipFill>
        <p:spPr>
          <a:xfrm>
            <a:off x="4833041" y="1849638"/>
            <a:ext cx="3945210" cy="2165225"/>
          </a:xfrm>
          <a:prstGeom prst="rect">
            <a:avLst/>
          </a:prstGeom>
          <a:noFill/>
          <a:ln>
            <a:noFill/>
          </a:ln>
        </p:spPr>
      </p:pic>
      <p:sp>
        <p:nvSpPr>
          <p:cNvPr id="102" name="Google Shape;102;p15"/>
          <p:cNvSpPr txBox="1"/>
          <p:nvPr/>
        </p:nvSpPr>
        <p:spPr>
          <a:xfrm>
            <a:off x="784020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accent1"/>
                </a:solidFill>
                <a:latin typeface="Lato"/>
                <a:ea typeface="Lato"/>
                <a:cs typeface="Lato"/>
                <a:sym typeface="Lato"/>
              </a:rPr>
              <a:t>FALCÃO</a:t>
            </a:r>
            <a:endParaRPr b="1" sz="900">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lnSpc>
                <a:spcPct val="160000"/>
              </a:lnSpc>
              <a:spcBef>
                <a:spcPts val="1800"/>
              </a:spcBef>
              <a:spcAft>
                <a:spcPts val="400"/>
              </a:spcAft>
              <a:buNone/>
            </a:pPr>
            <a:r>
              <a:rPr lang="en" sz="3000"/>
              <a:t>Como funciona?</a:t>
            </a:r>
            <a:endParaRPr sz="3000"/>
          </a:p>
        </p:txBody>
      </p:sp>
      <p:sp>
        <p:nvSpPr>
          <p:cNvPr id="108" name="Google Shape;108;p16"/>
          <p:cNvSpPr txBox="1"/>
          <p:nvPr>
            <p:ph idx="1" type="body"/>
          </p:nvPr>
        </p:nvSpPr>
        <p:spPr>
          <a:xfrm>
            <a:off x="729450" y="2078875"/>
            <a:ext cx="7688700" cy="2746800"/>
          </a:xfrm>
          <a:prstGeom prst="rect">
            <a:avLst/>
          </a:prstGeom>
        </p:spPr>
        <p:txBody>
          <a:bodyPr anchorCtr="0" anchor="t" bIns="91425" lIns="91425" spcFirstLastPara="1" rIns="91425" wrap="square" tIns="91425">
            <a:noAutofit/>
          </a:bodyPr>
          <a:lstStyle/>
          <a:p>
            <a:pPr indent="-325199" lvl="0" marL="457200" marR="0" rtl="0" algn="l">
              <a:lnSpc>
                <a:spcPct val="95000"/>
              </a:lnSpc>
              <a:spcBef>
                <a:spcPts val="0"/>
              </a:spcBef>
              <a:spcAft>
                <a:spcPts val="0"/>
              </a:spcAft>
              <a:buSzPts val="1521"/>
              <a:buFont typeface="Arial"/>
              <a:buChar char="●"/>
            </a:pPr>
            <a:r>
              <a:rPr b="1" lang="en" sz="1521">
                <a:latin typeface="Arial"/>
                <a:ea typeface="Arial"/>
                <a:cs typeface="Arial"/>
                <a:sym typeface="Arial"/>
              </a:rPr>
              <a:t>Câmeras e lentes: </a:t>
            </a:r>
            <a:endParaRPr b="1" sz="1521">
              <a:latin typeface="Arial"/>
              <a:ea typeface="Arial"/>
              <a:cs typeface="Arial"/>
              <a:sym typeface="Arial"/>
            </a:endParaRPr>
          </a:p>
          <a:p>
            <a:pPr indent="-318849" lvl="1" marL="914400" marR="0" rtl="0" algn="l">
              <a:lnSpc>
                <a:spcPct val="95000"/>
              </a:lnSpc>
              <a:spcBef>
                <a:spcPts val="0"/>
              </a:spcBef>
              <a:spcAft>
                <a:spcPts val="0"/>
              </a:spcAft>
              <a:buSzPts val="1421"/>
              <a:buFont typeface="Arial"/>
              <a:buChar char="○"/>
            </a:pPr>
            <a:r>
              <a:rPr lang="en" sz="1421">
                <a:latin typeface="Arial"/>
                <a:ea typeface="Arial"/>
                <a:cs typeface="Arial"/>
                <a:sym typeface="Arial"/>
              </a:rPr>
              <a:t>Capturam imagens e informações do ambiente real, permitindo que objetos virtuais sejam sobrepostos e interajam com o cenário físico exibido na plataforma.</a:t>
            </a:r>
            <a:endParaRPr sz="1421">
              <a:latin typeface="Arial"/>
              <a:ea typeface="Arial"/>
              <a:cs typeface="Arial"/>
              <a:sym typeface="Arial"/>
            </a:endParaRPr>
          </a:p>
          <a:p>
            <a:pPr indent="-318849" lvl="0" marL="457200" marR="0" rtl="0" algn="l">
              <a:lnSpc>
                <a:spcPct val="95000"/>
              </a:lnSpc>
              <a:spcBef>
                <a:spcPts val="0"/>
              </a:spcBef>
              <a:spcAft>
                <a:spcPts val="0"/>
              </a:spcAft>
              <a:buSzPts val="1421"/>
              <a:buChar char="●"/>
            </a:pPr>
            <a:r>
              <a:rPr b="1" lang="en" sz="1421">
                <a:latin typeface="Arial"/>
                <a:ea typeface="Arial"/>
                <a:cs typeface="Arial"/>
                <a:sym typeface="Arial"/>
              </a:rPr>
              <a:t>Sensores:</a:t>
            </a:r>
            <a:r>
              <a:rPr lang="en" sz="1421">
                <a:latin typeface="Arial"/>
                <a:ea typeface="Arial"/>
                <a:cs typeface="Arial"/>
                <a:sym typeface="Arial"/>
              </a:rPr>
              <a:t> </a:t>
            </a:r>
            <a:endParaRPr sz="1421">
              <a:latin typeface="Arial"/>
              <a:ea typeface="Arial"/>
              <a:cs typeface="Arial"/>
              <a:sym typeface="Arial"/>
            </a:endParaRPr>
          </a:p>
          <a:p>
            <a:pPr indent="-318849" lvl="1" marL="914400" marR="0" rtl="0" algn="l">
              <a:lnSpc>
                <a:spcPct val="95000"/>
              </a:lnSpc>
              <a:spcBef>
                <a:spcPts val="0"/>
              </a:spcBef>
              <a:spcAft>
                <a:spcPts val="0"/>
              </a:spcAft>
              <a:buSzPts val="1421"/>
              <a:buFont typeface="Arial"/>
              <a:buChar char="○"/>
            </a:pPr>
            <a:r>
              <a:rPr lang="en" sz="1421">
                <a:latin typeface="Arial"/>
                <a:ea typeface="Arial"/>
                <a:cs typeface="Arial"/>
                <a:sym typeface="Arial"/>
              </a:rPr>
              <a:t>Realiza</a:t>
            </a:r>
            <a:r>
              <a:rPr lang="en" sz="1421">
                <a:latin typeface="Arial"/>
                <a:ea typeface="Arial"/>
                <a:cs typeface="Arial"/>
                <a:sym typeface="Arial"/>
              </a:rPr>
              <a:t>m</a:t>
            </a:r>
            <a:r>
              <a:rPr lang="en" sz="1421">
                <a:latin typeface="Arial"/>
                <a:ea typeface="Arial"/>
                <a:cs typeface="Arial"/>
                <a:sym typeface="Arial"/>
              </a:rPr>
              <a:t> a leitura d</a:t>
            </a:r>
            <a:r>
              <a:rPr lang="en" sz="1421">
                <a:latin typeface="Arial"/>
                <a:ea typeface="Arial"/>
                <a:cs typeface="Arial"/>
                <a:sym typeface="Arial"/>
              </a:rPr>
              <a:t>os</a:t>
            </a:r>
            <a:r>
              <a:rPr lang="en" sz="1421">
                <a:latin typeface="Arial"/>
                <a:ea typeface="Arial"/>
                <a:cs typeface="Arial"/>
                <a:sym typeface="Arial"/>
              </a:rPr>
              <a:t> objetos no ambiente</a:t>
            </a:r>
            <a:r>
              <a:rPr lang="en" sz="1421">
                <a:latin typeface="Arial"/>
                <a:ea typeface="Arial"/>
                <a:cs typeface="Arial"/>
                <a:sym typeface="Arial"/>
              </a:rPr>
              <a:t>, permitindo que o d</a:t>
            </a:r>
            <a:r>
              <a:rPr lang="en" sz="1421">
                <a:latin typeface="Arial"/>
                <a:ea typeface="Arial"/>
                <a:cs typeface="Arial"/>
                <a:sym typeface="Arial"/>
              </a:rPr>
              <a:t>ispositivo determin</a:t>
            </a:r>
            <a:r>
              <a:rPr lang="en" sz="1421">
                <a:latin typeface="Arial"/>
                <a:ea typeface="Arial"/>
                <a:cs typeface="Arial"/>
                <a:sym typeface="Arial"/>
              </a:rPr>
              <a:t>e</a:t>
            </a:r>
            <a:r>
              <a:rPr lang="en" sz="1421">
                <a:latin typeface="Arial"/>
                <a:ea typeface="Arial"/>
                <a:cs typeface="Arial"/>
                <a:sym typeface="Arial"/>
              </a:rPr>
              <a:t> sua localização e características específicas.</a:t>
            </a:r>
            <a:endParaRPr sz="1421">
              <a:latin typeface="Arial"/>
              <a:ea typeface="Arial"/>
              <a:cs typeface="Arial"/>
              <a:sym typeface="Arial"/>
            </a:endParaRPr>
          </a:p>
          <a:p>
            <a:pPr indent="-318849" lvl="0" marL="457200" rtl="0" algn="l">
              <a:lnSpc>
                <a:spcPct val="95000"/>
              </a:lnSpc>
              <a:spcBef>
                <a:spcPts val="0"/>
              </a:spcBef>
              <a:spcAft>
                <a:spcPts val="0"/>
              </a:spcAft>
              <a:buSzPts val="1421"/>
              <a:buFont typeface="Arial"/>
              <a:buChar char="●"/>
            </a:pPr>
            <a:r>
              <a:rPr b="1" lang="en" sz="1421">
                <a:latin typeface="Arial"/>
                <a:ea typeface="Arial"/>
                <a:cs typeface="Arial"/>
                <a:sym typeface="Arial"/>
              </a:rPr>
              <a:t>Softwares:</a:t>
            </a:r>
            <a:endParaRPr b="1" sz="1421">
              <a:latin typeface="Arial"/>
              <a:ea typeface="Arial"/>
              <a:cs typeface="Arial"/>
              <a:sym typeface="Arial"/>
            </a:endParaRPr>
          </a:p>
          <a:p>
            <a:pPr indent="-318849" lvl="1" marL="914400" rtl="0" algn="l">
              <a:lnSpc>
                <a:spcPct val="95000"/>
              </a:lnSpc>
              <a:spcBef>
                <a:spcPts val="0"/>
              </a:spcBef>
              <a:spcAft>
                <a:spcPts val="0"/>
              </a:spcAft>
              <a:buSzPts val="1421"/>
              <a:buFont typeface="Arial"/>
              <a:buChar char="○"/>
            </a:pPr>
            <a:r>
              <a:rPr lang="en" sz="1421">
                <a:latin typeface="Arial"/>
                <a:ea typeface="Arial"/>
                <a:cs typeface="Arial"/>
                <a:sym typeface="Arial"/>
              </a:rPr>
              <a:t>Capturam imagens e informações do ambiente real, permitindo que objetos virtuais sejam sobrepostos e interajam com o cenário físico exibido na plataforma.</a:t>
            </a:r>
            <a:endParaRPr sz="1421">
              <a:latin typeface="Arial"/>
              <a:ea typeface="Arial"/>
              <a:cs typeface="Arial"/>
              <a:sym typeface="Arial"/>
            </a:endParaRPr>
          </a:p>
          <a:p>
            <a:pPr indent="-318849" lvl="0" marL="457200" rtl="0" algn="l">
              <a:lnSpc>
                <a:spcPct val="95000"/>
              </a:lnSpc>
              <a:spcBef>
                <a:spcPts val="0"/>
              </a:spcBef>
              <a:spcAft>
                <a:spcPts val="0"/>
              </a:spcAft>
              <a:buSzPts val="1421"/>
              <a:buChar char="●"/>
            </a:pPr>
            <a:r>
              <a:rPr b="1" lang="en" sz="1421">
                <a:latin typeface="Arial"/>
                <a:ea typeface="Arial"/>
                <a:cs typeface="Arial"/>
                <a:sym typeface="Arial"/>
              </a:rPr>
              <a:t>Inteligência artificial (IA):</a:t>
            </a:r>
            <a:r>
              <a:rPr lang="en" sz="1421">
                <a:latin typeface="Arial"/>
                <a:ea typeface="Arial"/>
                <a:cs typeface="Arial"/>
                <a:sym typeface="Arial"/>
              </a:rPr>
              <a:t> </a:t>
            </a:r>
            <a:endParaRPr sz="1421">
              <a:latin typeface="Arial"/>
              <a:ea typeface="Arial"/>
              <a:cs typeface="Arial"/>
              <a:sym typeface="Arial"/>
            </a:endParaRPr>
          </a:p>
          <a:p>
            <a:pPr indent="-318849" lvl="1" marL="914400" rtl="0" algn="l">
              <a:lnSpc>
                <a:spcPct val="95000"/>
              </a:lnSpc>
              <a:spcBef>
                <a:spcPts val="0"/>
              </a:spcBef>
              <a:spcAft>
                <a:spcPts val="0"/>
              </a:spcAft>
              <a:buSzPts val="1421"/>
              <a:buFont typeface="Arial"/>
              <a:buChar char="○"/>
            </a:pPr>
            <a:r>
              <a:rPr lang="en" sz="1421">
                <a:latin typeface="Arial"/>
                <a:ea typeface="Arial"/>
                <a:cs typeface="Arial"/>
                <a:sym typeface="Arial"/>
              </a:rPr>
              <a:t>Processa os dados para executar tarefas mais complexas, especialmente dentro de aplicativos de RA, aprimorando a experiência de interação.</a:t>
            </a:r>
            <a:endParaRPr sz="1421">
              <a:latin typeface="Arial"/>
              <a:ea typeface="Arial"/>
              <a:cs typeface="Arial"/>
              <a:sym typeface="Arial"/>
            </a:endParaRPr>
          </a:p>
          <a:p>
            <a:pPr indent="0" lvl="0" marL="457200" marR="0" rtl="0" algn="l">
              <a:lnSpc>
                <a:spcPct val="95000"/>
              </a:lnSpc>
              <a:spcBef>
                <a:spcPts val="1200"/>
              </a:spcBef>
              <a:spcAft>
                <a:spcPts val="1200"/>
              </a:spcAft>
              <a:buSzPts val="523"/>
              <a:buNone/>
            </a:pPr>
            <a:r>
              <a:t/>
            </a:r>
            <a:endParaRPr sz="922">
              <a:latin typeface="Arial"/>
              <a:ea typeface="Arial"/>
              <a:cs typeface="Arial"/>
              <a:sym typeface="Arial"/>
            </a:endParaRPr>
          </a:p>
        </p:txBody>
      </p:sp>
      <p:sp>
        <p:nvSpPr>
          <p:cNvPr id="109" name="Google Shape;109;p16"/>
          <p:cNvSpPr txBox="1"/>
          <p:nvPr/>
        </p:nvSpPr>
        <p:spPr>
          <a:xfrm>
            <a:off x="784020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accent1"/>
                </a:solidFill>
                <a:latin typeface="Lato"/>
                <a:ea typeface="Lato"/>
                <a:cs typeface="Lato"/>
                <a:sym typeface="Lato"/>
              </a:rPr>
              <a:t>FALCÃO</a:t>
            </a:r>
            <a:endParaRPr b="1" sz="900">
              <a:solidFill>
                <a:schemeClr val="accen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Uso com markers</a:t>
            </a:r>
            <a:endParaRPr/>
          </a:p>
        </p:txBody>
      </p:sp>
      <p:sp>
        <p:nvSpPr>
          <p:cNvPr id="115" name="Google Shape;115;p17"/>
          <p:cNvSpPr txBox="1"/>
          <p:nvPr>
            <p:ph idx="1" type="body"/>
          </p:nvPr>
        </p:nvSpPr>
        <p:spPr>
          <a:xfrm>
            <a:off x="729450" y="2078875"/>
            <a:ext cx="42369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21">
                <a:latin typeface="Arial"/>
                <a:ea typeface="Arial"/>
                <a:cs typeface="Arial"/>
                <a:sym typeface="Arial"/>
              </a:rPr>
              <a:t>Os markers são imagens ou padrões que funcionam como referências para posicionar objetos virtuais no espaço físico em experiências de Realidade Aumentada (AR). Eles servem como "ancoras" que permitem ao dispositivo identificar a posição e a orientação corretas para projetar o conteúdo digital.</a:t>
            </a:r>
            <a:endParaRPr/>
          </a:p>
        </p:txBody>
      </p:sp>
      <p:pic>
        <p:nvPicPr>
          <p:cNvPr id="116" name="Google Shape;116;p17"/>
          <p:cNvPicPr preferRelativeResize="0"/>
          <p:nvPr/>
        </p:nvPicPr>
        <p:blipFill>
          <a:blip r:embed="rId3">
            <a:alphaModFix/>
          </a:blip>
          <a:stretch>
            <a:fillRect/>
          </a:stretch>
        </p:blipFill>
        <p:spPr>
          <a:xfrm>
            <a:off x="5097325" y="2078875"/>
            <a:ext cx="3455400" cy="1668750"/>
          </a:xfrm>
          <a:prstGeom prst="rect">
            <a:avLst/>
          </a:prstGeom>
          <a:noFill/>
          <a:ln>
            <a:noFill/>
          </a:ln>
        </p:spPr>
      </p:pic>
      <p:sp>
        <p:nvSpPr>
          <p:cNvPr id="117" name="Google Shape;117;p17"/>
          <p:cNvSpPr txBox="1"/>
          <p:nvPr/>
        </p:nvSpPr>
        <p:spPr>
          <a:xfrm>
            <a:off x="784020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accent1"/>
                </a:solidFill>
                <a:latin typeface="Lato"/>
                <a:ea typeface="Lato"/>
                <a:cs typeface="Lato"/>
                <a:sym typeface="Lato"/>
              </a:rPr>
              <a:t>FALCÃO</a:t>
            </a:r>
            <a:endParaRPr b="1" sz="900">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Realidade Virtual (RV) x Realidade Aumentada (RA)</a:t>
            </a:r>
            <a:endParaRPr/>
          </a:p>
        </p:txBody>
      </p:sp>
      <p:sp>
        <p:nvSpPr>
          <p:cNvPr id="123" name="Google Shape;123;p18"/>
          <p:cNvSpPr txBox="1"/>
          <p:nvPr>
            <p:ph idx="1" type="body"/>
          </p:nvPr>
        </p:nvSpPr>
        <p:spPr>
          <a:xfrm>
            <a:off x="617875" y="1974978"/>
            <a:ext cx="3592200" cy="1219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Imersão Total</a:t>
            </a:r>
            <a:endParaRPr sz="1600"/>
          </a:p>
          <a:p>
            <a:pPr indent="-330200" lvl="0" marL="457200" rtl="0" algn="l">
              <a:spcBef>
                <a:spcPts val="0"/>
              </a:spcBef>
              <a:spcAft>
                <a:spcPts val="0"/>
              </a:spcAft>
              <a:buSzPts val="1600"/>
              <a:buChar char="●"/>
            </a:pPr>
            <a:r>
              <a:rPr lang="en" sz="1600"/>
              <a:t>Interação limitada com o Mundo Virtual</a:t>
            </a:r>
            <a:endParaRPr sz="1600"/>
          </a:p>
          <a:p>
            <a:pPr indent="-330200" lvl="0" marL="457200" rtl="0" algn="l">
              <a:spcBef>
                <a:spcPts val="0"/>
              </a:spcBef>
              <a:spcAft>
                <a:spcPts val="0"/>
              </a:spcAft>
              <a:buSzPts val="1600"/>
              <a:buChar char="●"/>
            </a:pPr>
            <a:r>
              <a:rPr lang="en" sz="1600"/>
              <a:t>Experiencia substituta</a:t>
            </a:r>
            <a:endParaRPr sz="1600"/>
          </a:p>
        </p:txBody>
      </p:sp>
      <p:sp>
        <p:nvSpPr>
          <p:cNvPr id="124" name="Google Shape;124;p18"/>
          <p:cNvSpPr txBox="1"/>
          <p:nvPr/>
        </p:nvSpPr>
        <p:spPr>
          <a:xfrm>
            <a:off x="4419763" y="1886538"/>
            <a:ext cx="3429000" cy="1416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accent1"/>
              </a:buClr>
              <a:buSzPts val="1600"/>
              <a:buFont typeface="Lato"/>
              <a:buChar char="●"/>
            </a:pPr>
            <a:r>
              <a:rPr lang="en" sz="1600">
                <a:solidFill>
                  <a:schemeClr val="accent1"/>
                </a:solidFill>
                <a:latin typeface="Lato"/>
                <a:ea typeface="Lato"/>
                <a:cs typeface="Lato"/>
                <a:sym typeface="Lato"/>
              </a:rPr>
              <a:t>Integração do Virtual com o Real</a:t>
            </a:r>
            <a:endParaRPr sz="1600">
              <a:solidFill>
                <a:schemeClr val="accent1"/>
              </a:solidFill>
              <a:latin typeface="Lato"/>
              <a:ea typeface="Lato"/>
              <a:cs typeface="Lato"/>
              <a:sym typeface="Lato"/>
            </a:endParaRPr>
          </a:p>
          <a:p>
            <a:pPr indent="-330200" lvl="0" marL="457200" rtl="0" algn="l">
              <a:spcBef>
                <a:spcPts val="0"/>
              </a:spcBef>
              <a:spcAft>
                <a:spcPts val="0"/>
              </a:spcAft>
              <a:buClr>
                <a:schemeClr val="accent1"/>
              </a:buClr>
              <a:buSzPts val="1600"/>
              <a:buFont typeface="Lato"/>
              <a:buChar char="●"/>
            </a:pPr>
            <a:r>
              <a:rPr lang="en" sz="1600">
                <a:solidFill>
                  <a:schemeClr val="accent1"/>
                </a:solidFill>
                <a:latin typeface="Lato"/>
                <a:ea typeface="Lato"/>
                <a:cs typeface="Lato"/>
                <a:sym typeface="Lato"/>
              </a:rPr>
              <a:t>Interação com o ambiente físico</a:t>
            </a:r>
            <a:endParaRPr sz="1600">
              <a:solidFill>
                <a:schemeClr val="accent1"/>
              </a:solidFill>
              <a:latin typeface="Lato"/>
              <a:ea typeface="Lato"/>
              <a:cs typeface="Lato"/>
              <a:sym typeface="Lato"/>
            </a:endParaRPr>
          </a:p>
          <a:p>
            <a:pPr indent="-330200" lvl="0" marL="457200" rtl="0" algn="l">
              <a:spcBef>
                <a:spcPts val="0"/>
              </a:spcBef>
              <a:spcAft>
                <a:spcPts val="0"/>
              </a:spcAft>
              <a:buClr>
                <a:schemeClr val="accent1"/>
              </a:buClr>
              <a:buSzPts val="1600"/>
              <a:buFont typeface="Lato"/>
              <a:buChar char="●"/>
            </a:pPr>
            <a:r>
              <a:rPr lang="en" sz="1600">
                <a:solidFill>
                  <a:schemeClr val="accent1"/>
                </a:solidFill>
                <a:latin typeface="Lato"/>
                <a:ea typeface="Lato"/>
                <a:cs typeface="Lato"/>
                <a:sym typeface="Lato"/>
              </a:rPr>
              <a:t>Experiência Complementar</a:t>
            </a:r>
            <a:endParaRPr sz="1600">
              <a:solidFill>
                <a:schemeClr val="accent1"/>
              </a:solidFill>
              <a:latin typeface="Lato"/>
              <a:ea typeface="Lato"/>
              <a:cs typeface="Lato"/>
              <a:sym typeface="Lato"/>
            </a:endParaRPr>
          </a:p>
        </p:txBody>
      </p:sp>
      <p:pic>
        <p:nvPicPr>
          <p:cNvPr id="125" name="Google Shape;125;p18"/>
          <p:cNvPicPr preferRelativeResize="0"/>
          <p:nvPr/>
        </p:nvPicPr>
        <p:blipFill>
          <a:blip r:embed="rId3">
            <a:alphaModFix/>
          </a:blip>
          <a:stretch>
            <a:fillRect/>
          </a:stretch>
        </p:blipFill>
        <p:spPr>
          <a:xfrm>
            <a:off x="4671812" y="3302562"/>
            <a:ext cx="2924925" cy="1645276"/>
          </a:xfrm>
          <a:prstGeom prst="rect">
            <a:avLst/>
          </a:prstGeom>
          <a:noFill/>
          <a:ln>
            <a:noFill/>
          </a:ln>
        </p:spPr>
      </p:pic>
      <p:pic>
        <p:nvPicPr>
          <p:cNvPr id="126" name="Google Shape;126;p18"/>
          <p:cNvPicPr preferRelativeResize="0"/>
          <p:nvPr/>
        </p:nvPicPr>
        <p:blipFill>
          <a:blip r:embed="rId4">
            <a:alphaModFix/>
          </a:blip>
          <a:stretch>
            <a:fillRect/>
          </a:stretch>
        </p:blipFill>
        <p:spPr>
          <a:xfrm>
            <a:off x="908850" y="3302538"/>
            <a:ext cx="2531626" cy="1687750"/>
          </a:xfrm>
          <a:prstGeom prst="rect">
            <a:avLst/>
          </a:prstGeom>
          <a:noFill/>
          <a:ln>
            <a:noFill/>
          </a:ln>
        </p:spPr>
      </p:pic>
      <p:sp>
        <p:nvSpPr>
          <p:cNvPr id="127" name="Google Shape;127;p18"/>
          <p:cNvSpPr txBox="1"/>
          <p:nvPr/>
        </p:nvSpPr>
        <p:spPr>
          <a:xfrm>
            <a:off x="7848775" y="47122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Falcão</a:t>
            </a:r>
            <a:endParaRPr b="1" sz="1100">
              <a:solidFill>
                <a:schemeClr val="accen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623088" y="1281363"/>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Evolução da realidade aumentada</a:t>
            </a:r>
            <a:endParaRPr/>
          </a:p>
        </p:txBody>
      </p:sp>
      <p:sp>
        <p:nvSpPr>
          <p:cNvPr id="133" name="Google Shape;133;p19"/>
          <p:cNvSpPr txBox="1"/>
          <p:nvPr/>
        </p:nvSpPr>
        <p:spPr>
          <a:xfrm>
            <a:off x="7840200" y="47341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Falcão</a:t>
            </a:r>
            <a:endParaRPr b="1" sz="1100">
              <a:solidFill>
                <a:schemeClr val="accent1"/>
              </a:solidFill>
              <a:latin typeface="Lato"/>
              <a:ea typeface="Lato"/>
              <a:cs typeface="Lato"/>
              <a:sym typeface="Lato"/>
            </a:endParaRPr>
          </a:p>
        </p:txBody>
      </p:sp>
      <p:sp>
        <p:nvSpPr>
          <p:cNvPr id="134" name="Google Shape;134;p19"/>
          <p:cNvSpPr/>
          <p:nvPr/>
        </p:nvSpPr>
        <p:spPr>
          <a:xfrm>
            <a:off x="1723900" y="2678413"/>
            <a:ext cx="594300" cy="36900"/>
          </a:xfrm>
          <a:prstGeom prst="roundRect">
            <a:avLst>
              <a:gd fmla="val 50000" name="adj"/>
            </a:avLst>
          </a:prstGeom>
          <a:solidFill>
            <a:srgbClr val="0C5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19"/>
          <p:cNvGrpSpPr/>
          <p:nvPr/>
        </p:nvGrpSpPr>
        <p:grpSpPr>
          <a:xfrm>
            <a:off x="369659" y="2387450"/>
            <a:ext cx="1578303" cy="1897975"/>
            <a:chOff x="369672" y="1960450"/>
            <a:chExt cx="1578303" cy="1897975"/>
          </a:xfrm>
        </p:grpSpPr>
        <p:sp>
          <p:nvSpPr>
            <p:cNvPr id="136" name="Google Shape;136;p19"/>
            <p:cNvSpPr/>
            <p:nvPr/>
          </p:nvSpPr>
          <p:spPr>
            <a:xfrm>
              <a:off x="861672" y="1960450"/>
              <a:ext cx="594300" cy="594300"/>
            </a:xfrm>
            <a:prstGeom prst="ellipse">
              <a:avLst/>
            </a:prstGeom>
            <a:noFill/>
            <a:ln cap="flat" cmpd="sng" w="38100">
              <a:solidFill>
                <a:srgbClr val="0C57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txBox="1"/>
            <p:nvPr/>
          </p:nvSpPr>
          <p:spPr>
            <a:xfrm>
              <a:off x="940422" y="2121624"/>
              <a:ext cx="436800" cy="32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0C57D3"/>
                  </a:solidFill>
                  <a:latin typeface="Roboto"/>
                  <a:ea typeface="Roboto"/>
                  <a:cs typeface="Roboto"/>
                  <a:sym typeface="Roboto"/>
                </a:rPr>
                <a:t>1968</a:t>
              </a:r>
              <a:endParaRPr b="1" sz="800">
                <a:solidFill>
                  <a:srgbClr val="0C57D3"/>
                </a:solidFill>
                <a:latin typeface="Roboto"/>
                <a:ea typeface="Roboto"/>
                <a:cs typeface="Roboto"/>
                <a:sym typeface="Roboto"/>
              </a:endParaRPr>
            </a:p>
          </p:txBody>
        </p:sp>
        <p:sp>
          <p:nvSpPr>
            <p:cNvPr id="138" name="Google Shape;138;p19"/>
            <p:cNvSpPr txBox="1"/>
            <p:nvPr/>
          </p:nvSpPr>
          <p:spPr>
            <a:xfrm>
              <a:off x="369675" y="2664225"/>
              <a:ext cx="15783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000">
                  <a:solidFill>
                    <a:srgbClr val="0C57D3"/>
                  </a:solidFill>
                  <a:latin typeface="Roboto"/>
                  <a:ea typeface="Roboto"/>
                  <a:cs typeface="Roboto"/>
                  <a:sym typeface="Roboto"/>
                </a:rPr>
                <a:t>O primeiro passo da Realidade Aumentada</a:t>
              </a:r>
              <a:endParaRPr b="1" sz="1000">
                <a:solidFill>
                  <a:srgbClr val="0C57D3"/>
                </a:solidFill>
                <a:latin typeface="Roboto"/>
                <a:ea typeface="Roboto"/>
                <a:cs typeface="Roboto"/>
                <a:sym typeface="Roboto"/>
              </a:endParaRPr>
            </a:p>
          </p:txBody>
        </p:sp>
        <p:sp>
          <p:nvSpPr>
            <p:cNvPr id="139" name="Google Shape;139;p19"/>
            <p:cNvSpPr txBox="1"/>
            <p:nvPr/>
          </p:nvSpPr>
          <p:spPr>
            <a:xfrm>
              <a:off x="369672" y="3121025"/>
              <a:ext cx="1578300" cy="73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t/>
              </a:r>
              <a:endParaRPr sz="800">
                <a:solidFill>
                  <a:srgbClr val="0C57D3"/>
                </a:solidFill>
                <a:latin typeface="Roboto"/>
                <a:ea typeface="Roboto"/>
                <a:cs typeface="Roboto"/>
                <a:sym typeface="Roboto"/>
              </a:endParaRPr>
            </a:p>
          </p:txBody>
        </p:sp>
      </p:grpSp>
      <p:grpSp>
        <p:nvGrpSpPr>
          <p:cNvPr id="140" name="Google Shape;140;p19"/>
          <p:cNvGrpSpPr/>
          <p:nvPr/>
        </p:nvGrpSpPr>
        <p:grpSpPr>
          <a:xfrm>
            <a:off x="2114705" y="2387450"/>
            <a:ext cx="1537207" cy="2089425"/>
            <a:chOff x="2114718" y="1960450"/>
            <a:chExt cx="1537207" cy="2089425"/>
          </a:xfrm>
        </p:grpSpPr>
        <p:sp>
          <p:nvSpPr>
            <p:cNvPr id="141" name="Google Shape;141;p19"/>
            <p:cNvSpPr/>
            <p:nvPr/>
          </p:nvSpPr>
          <p:spPr>
            <a:xfrm>
              <a:off x="2586168" y="1960450"/>
              <a:ext cx="594300" cy="594300"/>
            </a:xfrm>
            <a:prstGeom prst="ellipse">
              <a:avLst/>
            </a:prstGeom>
            <a:noFill/>
            <a:ln cap="flat" cmpd="sng" w="38100">
              <a:solidFill>
                <a:srgbClr val="0C57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9"/>
            <p:cNvSpPr txBox="1"/>
            <p:nvPr/>
          </p:nvSpPr>
          <p:spPr>
            <a:xfrm>
              <a:off x="2114725" y="2866075"/>
              <a:ext cx="15372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000">
                  <a:solidFill>
                    <a:srgbClr val="0C57D3"/>
                  </a:solidFill>
                  <a:latin typeface="Roboto"/>
                  <a:ea typeface="Roboto"/>
                  <a:cs typeface="Roboto"/>
                  <a:sym typeface="Roboto"/>
                </a:rPr>
                <a:t>O Primeiro homem a criar um software em RA</a:t>
              </a:r>
              <a:endParaRPr b="1" sz="1000">
                <a:solidFill>
                  <a:srgbClr val="0C57D3"/>
                </a:solidFill>
                <a:latin typeface="Roboto"/>
                <a:ea typeface="Roboto"/>
                <a:cs typeface="Roboto"/>
                <a:sym typeface="Roboto"/>
              </a:endParaRPr>
            </a:p>
          </p:txBody>
        </p:sp>
        <p:sp>
          <p:nvSpPr>
            <p:cNvPr id="143" name="Google Shape;143;p19"/>
            <p:cNvSpPr txBox="1"/>
            <p:nvPr/>
          </p:nvSpPr>
          <p:spPr>
            <a:xfrm>
              <a:off x="2114718" y="3312475"/>
              <a:ext cx="1537200" cy="73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t/>
              </a:r>
              <a:endParaRPr sz="800">
                <a:solidFill>
                  <a:srgbClr val="0C57D3"/>
                </a:solidFill>
                <a:latin typeface="Roboto"/>
                <a:ea typeface="Roboto"/>
                <a:cs typeface="Roboto"/>
                <a:sym typeface="Roboto"/>
              </a:endParaRPr>
            </a:p>
          </p:txBody>
        </p:sp>
        <p:sp>
          <p:nvSpPr>
            <p:cNvPr id="144" name="Google Shape;144;p19"/>
            <p:cNvSpPr txBox="1"/>
            <p:nvPr/>
          </p:nvSpPr>
          <p:spPr>
            <a:xfrm>
              <a:off x="2664918" y="2121624"/>
              <a:ext cx="436800" cy="32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0C57D3"/>
                  </a:solidFill>
                  <a:latin typeface="Roboto"/>
                  <a:ea typeface="Roboto"/>
                  <a:cs typeface="Roboto"/>
                  <a:sym typeface="Roboto"/>
                </a:rPr>
                <a:t>1990</a:t>
              </a:r>
              <a:endParaRPr b="1" sz="800">
                <a:solidFill>
                  <a:srgbClr val="0C57D3"/>
                </a:solidFill>
                <a:latin typeface="Roboto"/>
                <a:ea typeface="Roboto"/>
                <a:cs typeface="Roboto"/>
                <a:sym typeface="Roboto"/>
              </a:endParaRPr>
            </a:p>
          </p:txBody>
        </p:sp>
      </p:grpSp>
      <p:grpSp>
        <p:nvGrpSpPr>
          <p:cNvPr id="145" name="Google Shape;145;p19"/>
          <p:cNvGrpSpPr/>
          <p:nvPr/>
        </p:nvGrpSpPr>
        <p:grpSpPr>
          <a:xfrm>
            <a:off x="3818637" y="2387450"/>
            <a:ext cx="1537202" cy="1897973"/>
            <a:chOff x="3818650" y="1960450"/>
            <a:chExt cx="1537202" cy="1897973"/>
          </a:xfrm>
        </p:grpSpPr>
        <p:sp>
          <p:nvSpPr>
            <p:cNvPr id="146" name="Google Shape;146;p19"/>
            <p:cNvSpPr/>
            <p:nvPr/>
          </p:nvSpPr>
          <p:spPr>
            <a:xfrm>
              <a:off x="4290102" y="1960450"/>
              <a:ext cx="594300" cy="594300"/>
            </a:xfrm>
            <a:prstGeom prst="ellipse">
              <a:avLst/>
            </a:prstGeom>
            <a:noFill/>
            <a:ln cap="flat" cmpd="sng" w="38100">
              <a:solidFill>
                <a:srgbClr val="0C57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9"/>
            <p:cNvSpPr txBox="1"/>
            <p:nvPr/>
          </p:nvSpPr>
          <p:spPr>
            <a:xfrm>
              <a:off x="3818650" y="2664225"/>
              <a:ext cx="15372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000">
                  <a:solidFill>
                    <a:srgbClr val="0C57D3"/>
                  </a:solidFill>
                  <a:latin typeface="Roboto"/>
                  <a:ea typeface="Roboto"/>
                  <a:cs typeface="Roboto"/>
                  <a:sym typeface="Roboto"/>
                </a:rPr>
                <a:t>Primeiro SDK para Smartphones</a:t>
              </a:r>
              <a:endParaRPr b="1" sz="1000">
                <a:solidFill>
                  <a:srgbClr val="0C57D3"/>
                </a:solidFill>
                <a:latin typeface="Roboto"/>
                <a:ea typeface="Roboto"/>
                <a:cs typeface="Roboto"/>
                <a:sym typeface="Roboto"/>
              </a:endParaRPr>
            </a:p>
          </p:txBody>
        </p:sp>
        <p:sp>
          <p:nvSpPr>
            <p:cNvPr id="148" name="Google Shape;148;p19"/>
            <p:cNvSpPr txBox="1"/>
            <p:nvPr/>
          </p:nvSpPr>
          <p:spPr>
            <a:xfrm>
              <a:off x="3818652" y="3121023"/>
              <a:ext cx="1537200" cy="73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t/>
              </a:r>
              <a:endParaRPr sz="800">
                <a:solidFill>
                  <a:srgbClr val="858585"/>
                </a:solidFill>
                <a:latin typeface="Roboto"/>
                <a:ea typeface="Roboto"/>
                <a:cs typeface="Roboto"/>
                <a:sym typeface="Roboto"/>
              </a:endParaRPr>
            </a:p>
          </p:txBody>
        </p:sp>
        <p:sp>
          <p:nvSpPr>
            <p:cNvPr id="149" name="Google Shape;149;p19"/>
            <p:cNvSpPr txBox="1"/>
            <p:nvPr/>
          </p:nvSpPr>
          <p:spPr>
            <a:xfrm>
              <a:off x="4368852" y="2121624"/>
              <a:ext cx="436800" cy="32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0C57D3"/>
                  </a:solidFill>
                  <a:latin typeface="Roboto"/>
                  <a:ea typeface="Roboto"/>
                  <a:cs typeface="Roboto"/>
                  <a:sym typeface="Roboto"/>
                </a:rPr>
                <a:t>2008</a:t>
              </a:r>
              <a:endParaRPr b="1" sz="800">
                <a:solidFill>
                  <a:srgbClr val="0C57D3"/>
                </a:solidFill>
                <a:latin typeface="Roboto"/>
                <a:ea typeface="Roboto"/>
                <a:cs typeface="Roboto"/>
                <a:sym typeface="Roboto"/>
              </a:endParaRPr>
            </a:p>
          </p:txBody>
        </p:sp>
      </p:grpSp>
      <p:grpSp>
        <p:nvGrpSpPr>
          <p:cNvPr id="150" name="Google Shape;150;p19"/>
          <p:cNvGrpSpPr/>
          <p:nvPr/>
        </p:nvGrpSpPr>
        <p:grpSpPr>
          <a:xfrm>
            <a:off x="5527875" y="2387450"/>
            <a:ext cx="1537203" cy="1897975"/>
            <a:chOff x="5527887" y="1960450"/>
            <a:chExt cx="1537203" cy="1897975"/>
          </a:xfrm>
        </p:grpSpPr>
        <p:sp>
          <p:nvSpPr>
            <p:cNvPr id="151" name="Google Shape;151;p19"/>
            <p:cNvSpPr/>
            <p:nvPr/>
          </p:nvSpPr>
          <p:spPr>
            <a:xfrm>
              <a:off x="5999340" y="1960450"/>
              <a:ext cx="594300" cy="594300"/>
            </a:xfrm>
            <a:prstGeom prst="ellipse">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txBox="1"/>
            <p:nvPr/>
          </p:nvSpPr>
          <p:spPr>
            <a:xfrm>
              <a:off x="5527887" y="2664225"/>
              <a:ext cx="15372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000">
                  <a:solidFill>
                    <a:srgbClr val="0C57D3"/>
                  </a:solidFill>
                  <a:latin typeface="Roboto"/>
                  <a:ea typeface="Roboto"/>
                  <a:cs typeface="Roboto"/>
                  <a:sym typeface="Roboto"/>
                </a:rPr>
                <a:t>Popularização da Realidade Aumentada</a:t>
              </a:r>
              <a:endParaRPr b="1" sz="1000">
                <a:solidFill>
                  <a:srgbClr val="0C57D3"/>
                </a:solidFill>
                <a:latin typeface="Roboto"/>
                <a:ea typeface="Roboto"/>
                <a:cs typeface="Roboto"/>
                <a:sym typeface="Roboto"/>
              </a:endParaRPr>
            </a:p>
          </p:txBody>
        </p:sp>
        <p:sp>
          <p:nvSpPr>
            <p:cNvPr id="153" name="Google Shape;153;p19"/>
            <p:cNvSpPr txBox="1"/>
            <p:nvPr/>
          </p:nvSpPr>
          <p:spPr>
            <a:xfrm>
              <a:off x="5527890" y="3121025"/>
              <a:ext cx="1537200" cy="73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t/>
              </a:r>
              <a:endParaRPr sz="800">
                <a:solidFill>
                  <a:srgbClr val="858585"/>
                </a:solidFill>
                <a:latin typeface="Roboto"/>
                <a:ea typeface="Roboto"/>
                <a:cs typeface="Roboto"/>
                <a:sym typeface="Roboto"/>
              </a:endParaRPr>
            </a:p>
          </p:txBody>
        </p:sp>
        <p:sp>
          <p:nvSpPr>
            <p:cNvPr id="154" name="Google Shape;154;p19"/>
            <p:cNvSpPr txBox="1"/>
            <p:nvPr/>
          </p:nvSpPr>
          <p:spPr>
            <a:xfrm>
              <a:off x="6078090" y="2121624"/>
              <a:ext cx="436800" cy="32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0C57D3"/>
                  </a:solidFill>
                  <a:latin typeface="Roboto"/>
                  <a:ea typeface="Roboto"/>
                  <a:cs typeface="Roboto"/>
                  <a:sym typeface="Roboto"/>
                </a:rPr>
                <a:t>2016</a:t>
              </a:r>
              <a:endParaRPr b="1" sz="800">
                <a:solidFill>
                  <a:srgbClr val="0C57D3"/>
                </a:solidFill>
                <a:latin typeface="Roboto"/>
                <a:ea typeface="Roboto"/>
                <a:cs typeface="Roboto"/>
                <a:sym typeface="Roboto"/>
              </a:endParaRPr>
            </a:p>
          </p:txBody>
        </p:sp>
      </p:grpSp>
      <p:grpSp>
        <p:nvGrpSpPr>
          <p:cNvPr id="155" name="Google Shape;155;p19"/>
          <p:cNvGrpSpPr/>
          <p:nvPr/>
        </p:nvGrpSpPr>
        <p:grpSpPr>
          <a:xfrm>
            <a:off x="7237125" y="2387450"/>
            <a:ext cx="1537206" cy="1897975"/>
            <a:chOff x="7237137" y="1960450"/>
            <a:chExt cx="1537206" cy="1897975"/>
          </a:xfrm>
        </p:grpSpPr>
        <p:sp>
          <p:nvSpPr>
            <p:cNvPr id="156" name="Google Shape;156;p19"/>
            <p:cNvSpPr/>
            <p:nvPr/>
          </p:nvSpPr>
          <p:spPr>
            <a:xfrm>
              <a:off x="7708593" y="1960450"/>
              <a:ext cx="594300" cy="594300"/>
            </a:xfrm>
            <a:prstGeom prst="ellipse">
              <a:avLst/>
            </a:prstGeom>
            <a:noFill/>
            <a:ln cap="flat" cmpd="sng" w="38100">
              <a:solidFill>
                <a:srgbClr val="0C57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txBox="1"/>
            <p:nvPr/>
          </p:nvSpPr>
          <p:spPr>
            <a:xfrm>
              <a:off x="7237137" y="2664225"/>
              <a:ext cx="15372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000">
                  <a:solidFill>
                    <a:srgbClr val="0C57D3"/>
                  </a:solidFill>
                  <a:latin typeface="Roboto"/>
                  <a:ea typeface="Roboto"/>
                  <a:cs typeface="Roboto"/>
                  <a:sym typeface="Roboto"/>
                </a:rPr>
                <a:t>O Mais recente popular uso</a:t>
              </a:r>
              <a:endParaRPr b="1" sz="1000">
                <a:solidFill>
                  <a:srgbClr val="0C57D3"/>
                </a:solidFill>
                <a:latin typeface="Roboto"/>
                <a:ea typeface="Roboto"/>
                <a:cs typeface="Roboto"/>
                <a:sym typeface="Roboto"/>
              </a:endParaRPr>
            </a:p>
          </p:txBody>
        </p:sp>
        <p:sp>
          <p:nvSpPr>
            <p:cNvPr id="158" name="Google Shape;158;p19"/>
            <p:cNvSpPr txBox="1"/>
            <p:nvPr/>
          </p:nvSpPr>
          <p:spPr>
            <a:xfrm>
              <a:off x="7237143" y="3121025"/>
              <a:ext cx="1537200" cy="73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t/>
              </a:r>
              <a:endParaRPr sz="800">
                <a:solidFill>
                  <a:srgbClr val="858585"/>
                </a:solidFill>
                <a:latin typeface="Roboto"/>
                <a:ea typeface="Roboto"/>
                <a:cs typeface="Roboto"/>
                <a:sym typeface="Roboto"/>
              </a:endParaRPr>
            </a:p>
          </p:txBody>
        </p:sp>
        <p:sp>
          <p:nvSpPr>
            <p:cNvPr id="159" name="Google Shape;159;p19"/>
            <p:cNvSpPr txBox="1"/>
            <p:nvPr/>
          </p:nvSpPr>
          <p:spPr>
            <a:xfrm>
              <a:off x="7787343" y="2121624"/>
              <a:ext cx="436800" cy="32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0C57D3"/>
                  </a:solidFill>
                  <a:latin typeface="Roboto"/>
                  <a:ea typeface="Roboto"/>
                  <a:cs typeface="Roboto"/>
                  <a:sym typeface="Roboto"/>
                </a:rPr>
                <a:t>2023</a:t>
              </a:r>
              <a:endParaRPr b="1" sz="800">
                <a:solidFill>
                  <a:srgbClr val="0C57D3"/>
                </a:solidFill>
                <a:latin typeface="Roboto"/>
                <a:ea typeface="Roboto"/>
                <a:cs typeface="Roboto"/>
                <a:sym typeface="Roboto"/>
              </a:endParaRPr>
            </a:p>
          </p:txBody>
        </p:sp>
      </p:grpSp>
      <p:sp>
        <p:nvSpPr>
          <p:cNvPr id="160" name="Google Shape;160;p19"/>
          <p:cNvSpPr/>
          <p:nvPr/>
        </p:nvSpPr>
        <p:spPr>
          <a:xfrm>
            <a:off x="3438125" y="2678413"/>
            <a:ext cx="594300" cy="36900"/>
          </a:xfrm>
          <a:prstGeom prst="roundRect">
            <a:avLst>
              <a:gd fmla="val 50000" name="adj"/>
            </a:avLst>
          </a:prstGeom>
          <a:solidFill>
            <a:srgbClr val="0C5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a:off x="5184075" y="2678413"/>
            <a:ext cx="594300" cy="36900"/>
          </a:xfrm>
          <a:prstGeom prst="roundRect">
            <a:avLst>
              <a:gd fmla="val 50000" name="adj"/>
            </a:avLst>
          </a:prstGeom>
          <a:solidFill>
            <a:srgbClr val="0C57D3"/>
          </a:solidFill>
          <a:ln cap="flat" cmpd="sng" w="9525">
            <a:solidFill>
              <a:srgbClr val="0C57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a:off x="6853950" y="2678413"/>
            <a:ext cx="594300" cy="36900"/>
          </a:xfrm>
          <a:prstGeom prst="roundRect">
            <a:avLst>
              <a:gd fmla="val 50000" name="adj"/>
            </a:avLst>
          </a:prstGeom>
          <a:solidFill>
            <a:srgbClr val="0C5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 primeiro passo da Realidade Aumentada</a:t>
            </a:r>
            <a:endParaRPr/>
          </a:p>
        </p:txBody>
      </p:sp>
      <p:sp>
        <p:nvSpPr>
          <p:cNvPr id="168" name="Google Shape;168;p20"/>
          <p:cNvSpPr txBox="1"/>
          <p:nvPr>
            <p:ph idx="1" type="body"/>
          </p:nvPr>
        </p:nvSpPr>
        <p:spPr>
          <a:xfrm>
            <a:off x="729450" y="2078875"/>
            <a:ext cx="4521900" cy="2261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2000"/>
              <a:t>1968 - Ivan Sutherland criou um dispositivo primitivo que sobrepunha gráficos 3D rudimentares ao ambiente físico, mas era limitado pela tecnologia da época.</a:t>
            </a:r>
            <a:endParaRPr sz="2000"/>
          </a:p>
          <a:p>
            <a:pPr indent="0" lvl="0" marL="0" rtl="0" algn="ctr">
              <a:spcBef>
                <a:spcPts val="1200"/>
              </a:spcBef>
              <a:spcAft>
                <a:spcPts val="0"/>
              </a:spcAft>
              <a:buNone/>
            </a:pPr>
            <a:r>
              <a:t/>
            </a:r>
            <a:endParaRPr/>
          </a:p>
          <a:p>
            <a:pPr indent="0" lvl="0" marL="0" rtl="0" algn="l">
              <a:spcBef>
                <a:spcPts val="1200"/>
              </a:spcBef>
              <a:spcAft>
                <a:spcPts val="1200"/>
              </a:spcAft>
              <a:buNone/>
            </a:pPr>
            <a:r>
              <a:t/>
            </a:r>
            <a:endParaRPr/>
          </a:p>
        </p:txBody>
      </p:sp>
      <p:pic>
        <p:nvPicPr>
          <p:cNvPr id="169" name="Google Shape;169;p20"/>
          <p:cNvPicPr preferRelativeResize="0"/>
          <p:nvPr/>
        </p:nvPicPr>
        <p:blipFill>
          <a:blip r:embed="rId3">
            <a:alphaModFix/>
          </a:blip>
          <a:stretch>
            <a:fillRect/>
          </a:stretch>
        </p:blipFill>
        <p:spPr>
          <a:xfrm>
            <a:off x="5710225" y="2033075"/>
            <a:ext cx="1943100" cy="2352675"/>
          </a:xfrm>
          <a:prstGeom prst="rect">
            <a:avLst/>
          </a:prstGeom>
          <a:noFill/>
          <a:ln>
            <a:noFill/>
          </a:ln>
        </p:spPr>
      </p:pic>
      <p:sp>
        <p:nvSpPr>
          <p:cNvPr id="170" name="Google Shape;170;p20"/>
          <p:cNvSpPr txBox="1"/>
          <p:nvPr/>
        </p:nvSpPr>
        <p:spPr>
          <a:xfrm>
            <a:off x="7705550" y="4798800"/>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Falcão</a:t>
            </a:r>
            <a:endParaRPr b="1" sz="1100">
              <a:solidFill>
                <a:schemeClr val="accen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 primeiro homem a contribuir com um software para Realidade Aumentada</a:t>
            </a:r>
            <a:endParaRPr/>
          </a:p>
        </p:txBody>
      </p:sp>
      <p:sp>
        <p:nvSpPr>
          <p:cNvPr id="176" name="Google Shape;176;p21"/>
          <p:cNvSpPr txBox="1"/>
          <p:nvPr>
            <p:ph idx="1" type="body"/>
          </p:nvPr>
        </p:nvSpPr>
        <p:spPr>
          <a:xfrm>
            <a:off x="860350" y="2248350"/>
            <a:ext cx="4137000" cy="2060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700"/>
              <a:t>1990 - Tom Caudell descreveu uma ferramenta digital que ajudava os trabalhadores a montar fiações de aeronaves, sendo uma das primeiras aplicações da RA.</a:t>
            </a:r>
            <a:endParaRPr sz="1700"/>
          </a:p>
        </p:txBody>
      </p:sp>
      <p:sp>
        <p:nvSpPr>
          <p:cNvPr id="177" name="Google Shape;177;p21"/>
          <p:cNvSpPr txBox="1"/>
          <p:nvPr/>
        </p:nvSpPr>
        <p:spPr>
          <a:xfrm>
            <a:off x="7840200" y="4749975"/>
            <a:ext cx="1303800" cy="34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Lato"/>
                <a:ea typeface="Lato"/>
                <a:cs typeface="Lato"/>
                <a:sym typeface="Lato"/>
              </a:rPr>
              <a:t>Falcão</a:t>
            </a:r>
            <a:endParaRPr b="1" sz="1100">
              <a:solidFill>
                <a:schemeClr val="accent1"/>
              </a:solidFill>
              <a:latin typeface="Lato"/>
              <a:ea typeface="Lato"/>
              <a:cs typeface="Lato"/>
              <a:sym typeface="Lato"/>
            </a:endParaRPr>
          </a:p>
        </p:txBody>
      </p:sp>
      <p:pic>
        <p:nvPicPr>
          <p:cNvPr id="178" name="Google Shape;178;p21"/>
          <p:cNvPicPr preferRelativeResize="0"/>
          <p:nvPr/>
        </p:nvPicPr>
        <p:blipFill>
          <a:blip r:embed="rId3">
            <a:alphaModFix/>
          </a:blip>
          <a:stretch>
            <a:fillRect/>
          </a:stretch>
        </p:blipFill>
        <p:spPr>
          <a:xfrm>
            <a:off x="4927425" y="2140550"/>
            <a:ext cx="3846700" cy="1993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